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4"/>
  </p:sldMasterIdLst>
  <p:notesMasterIdLst>
    <p:notesMasterId r:id="rId36"/>
  </p:notesMasterIdLst>
  <p:sldIdLst>
    <p:sldId id="306" r:id="rId5"/>
    <p:sldId id="307" r:id="rId6"/>
    <p:sldId id="308" r:id="rId7"/>
    <p:sldId id="309" r:id="rId8"/>
    <p:sldId id="314" r:id="rId9"/>
    <p:sldId id="315" r:id="rId10"/>
    <p:sldId id="316" r:id="rId11"/>
    <p:sldId id="317" r:id="rId12"/>
    <p:sldId id="310" r:id="rId13"/>
    <p:sldId id="344" r:id="rId14"/>
    <p:sldId id="318" r:id="rId15"/>
    <p:sldId id="319" r:id="rId16"/>
    <p:sldId id="345"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1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967" autoAdjust="0"/>
  </p:normalViewPr>
  <p:slideViewPr>
    <p:cSldViewPr snapToGrid="0">
      <p:cViewPr varScale="1">
        <p:scale>
          <a:sx n="68" d="100"/>
          <a:sy n="68" d="100"/>
        </p:scale>
        <p:origin x="90" y="27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447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54373074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18644404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8DA9DAA-006C-4F4B-980E-E3DF019B24E2}"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4680819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13191258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5139871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84415869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74468182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a:t>9/3/20XX</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294862051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273185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0497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5493615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341379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955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t>‹#›</a:t>
            </a:fld>
            <a:endParaRPr lang="en-US" dirty="0"/>
          </a:p>
        </p:txBody>
      </p:sp>
      <p:sp>
        <p:nvSpPr>
          <p:cNvPr id="11" name="Graphic 12">
            <a:extLst>
              <a:ext uri="{FF2B5EF4-FFF2-40B4-BE49-F238E27FC236}">
                <a16:creationId xmlns:a16="http://schemas.microsoft.com/office/drawing/2014/main" id="{55EB42C0-73E8-4C07-B8A8-58D8ACE3E04F}"/>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2" name="Graphic 13">
            <a:extLst>
              <a:ext uri="{FF2B5EF4-FFF2-40B4-BE49-F238E27FC236}">
                <a16:creationId xmlns:a16="http://schemas.microsoft.com/office/drawing/2014/main" id="{5C3ED63D-726D-4857-A369-459855F13F8A}"/>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3" name="Graphic 15">
            <a:extLst>
              <a:ext uri="{FF2B5EF4-FFF2-40B4-BE49-F238E27FC236}">
                <a16:creationId xmlns:a16="http://schemas.microsoft.com/office/drawing/2014/main" id="{1BEA90DE-8F53-4AAD-B58E-E2C2C44A8A4D}"/>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4" name="Graphic 22">
            <a:extLst>
              <a:ext uri="{FF2B5EF4-FFF2-40B4-BE49-F238E27FC236}">
                <a16:creationId xmlns:a16="http://schemas.microsoft.com/office/drawing/2014/main" id="{5610BCC7-45DA-482D-A741-2BCFA5AC60F4}"/>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5" name="Graphic 21">
            <a:extLst>
              <a:ext uri="{FF2B5EF4-FFF2-40B4-BE49-F238E27FC236}">
                <a16:creationId xmlns:a16="http://schemas.microsoft.com/office/drawing/2014/main" id="{8F2DF75B-A8CE-4A7D-8C58-45F46830CE35}"/>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6" name="Graphic 23">
            <a:extLst>
              <a:ext uri="{FF2B5EF4-FFF2-40B4-BE49-F238E27FC236}">
                <a16:creationId xmlns:a16="http://schemas.microsoft.com/office/drawing/2014/main" id="{39CC7D94-728C-4FCE-B186-D3C30E7B3064}"/>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72542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96958670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0088329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3237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7716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6116036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2193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2929419909"/>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 id="2147484049" r:id="rId19"/>
    <p:sldLayoutId id="2147484050" r:id="rId20"/>
    <p:sldLayoutId id="2147484051" r:id="rId21"/>
    <p:sldLayoutId id="2147483714" r:id="rId22"/>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video" Target="https://www.youtube.com/embed/1-8I3RWFZLY?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8.xml"/><Relationship Id="rId1" Type="http://schemas.openxmlformats.org/officeDocument/2006/relationships/video" Target="https://www.youtube.com/embed/qVflueGd1q4?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video" Target="https://www.youtube.com/embed/MD9rMkIS1yw?feature=oembed"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video" Target="https://www.youtube.com/embed/iMk8x6PbR3o?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video" Target="https://www.youtube.com/embed/GaR4DSjBLO4?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1.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ideo" Target="https://www.youtube.com/embed/_euLUUMdL3w?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85C2F18C-671F-4ECE-96A3-EBAFC5796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89728584-DEE7-4174-9BB7-DAEBB71F92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C1E679-9F46-4A3D-8724-12767F0EB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DB7D69C-15F2-4834-A591-AF4B6F90B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Rectangle 23">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680321" y="753228"/>
            <a:ext cx="5632247" cy="1080938"/>
          </a:xfrm>
        </p:spPr>
        <p:txBody>
          <a:bodyPr vert="horz" lIns="91440" tIns="45720" rIns="91440" bIns="45720" rtlCol="0" anchor="ctr">
            <a:normAutofit/>
          </a:bodyPr>
          <a:lstStyle/>
          <a:p>
            <a:pPr algn="l"/>
            <a:r>
              <a:rPr lang="en-US" sz="2300" spc="400" dirty="0"/>
              <a:t>Evensong</a:t>
            </a:r>
            <a:br>
              <a:rPr lang="en-US" sz="2300" spc="400" dirty="0"/>
            </a:br>
            <a:r>
              <a:rPr lang="en-US" sz="2300" spc="400" dirty="0"/>
              <a:t>Sunday 28 March 2021</a:t>
            </a:r>
            <a:br>
              <a:rPr lang="en-US" sz="2300" spc="400" dirty="0"/>
            </a:br>
            <a:r>
              <a:rPr lang="en-US" sz="2300" spc="400" dirty="0"/>
              <a:t>Palm Sunday</a:t>
            </a:r>
            <a:endParaRPr lang="en-US" sz="2300" dirty="0"/>
          </a:p>
        </p:txBody>
      </p:sp>
      <p:pic>
        <p:nvPicPr>
          <p:cNvPr id="26" name="Picture 25">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80322" y="2336873"/>
            <a:ext cx="5632246" cy="3599316"/>
          </a:xfrm>
        </p:spPr>
        <p:txBody>
          <a:bodyPr vert="horz" lIns="91440" tIns="45720" rIns="91440" bIns="45720" rtlCol="0">
            <a:normAutofit/>
          </a:bodyPr>
          <a:lstStyle/>
          <a:p>
            <a:pPr indent="-228600" algn="l">
              <a:buFont typeface="Arial" panose="020B0604020202020204" pitchFamily="34" charset="0"/>
              <a:buChar char="•"/>
            </a:pPr>
            <a:r>
              <a:rPr lang="en-US"/>
              <a:t>St Johns Johnstone</a:t>
            </a:r>
            <a:br>
              <a:rPr lang="en-US"/>
            </a:br>
            <a:r>
              <a:rPr lang="en-US"/>
              <a:t>  &amp; St Margarets Renfrew</a:t>
            </a:r>
          </a:p>
          <a:p>
            <a:pPr indent="-228600" algn="l">
              <a:buFont typeface="Arial" panose="020B0604020202020204" pitchFamily="34" charset="0"/>
              <a:buChar char="•"/>
            </a:pPr>
            <a:r>
              <a:rPr lang="en-US"/>
              <a:t>Scottish Episcopal Church</a:t>
            </a:r>
          </a:p>
          <a:p>
            <a:pPr indent="-228600" algn="l">
              <a:buFont typeface="Arial" panose="020B0604020202020204" pitchFamily="34" charset="0"/>
              <a:buChar char="•"/>
            </a:pPr>
            <a:r>
              <a:rPr lang="en-US"/>
              <a:t>Diocese of Glasgow &amp; Galloway</a:t>
            </a:r>
          </a:p>
          <a:p>
            <a:pPr indent="-228600" algn="l">
              <a:buFont typeface="Arial" panose="020B0604020202020204" pitchFamily="34" charset="0"/>
              <a:buChar char="•"/>
            </a:pPr>
            <a:endParaRPr lang="en-US"/>
          </a:p>
        </p:txBody>
      </p:sp>
      <p:pic>
        <p:nvPicPr>
          <p:cNvPr id="4" name="Picture 2" descr="Photo of St Margarets Church Renfrew">
            <a:extLst>
              <a:ext uri="{FF2B5EF4-FFF2-40B4-BE49-F238E27FC236}">
                <a16:creationId xmlns:a16="http://schemas.microsoft.com/office/drawing/2014/main" id="{7126B502-AD2E-454C-BBA7-7AE8632A51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158" r="4" b="2249"/>
          <a:stretch/>
        </p:blipFill>
        <p:spPr bwMode="auto">
          <a:xfrm>
            <a:off x="6984387" y="484632"/>
            <a:ext cx="4719805" cy="283608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5" name="Picture 4" descr="Photo of St Johns Church Johnstone">
            <a:extLst>
              <a:ext uri="{FF2B5EF4-FFF2-40B4-BE49-F238E27FC236}">
                <a16:creationId xmlns:a16="http://schemas.microsoft.com/office/drawing/2014/main" id="{AF547C28-C9DB-4BF4-803B-AFDDFDFDF9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563" r="4" b="8677"/>
          <a:stretch/>
        </p:blipFill>
        <p:spPr bwMode="auto">
          <a:xfrm>
            <a:off x="6984386" y="3632401"/>
            <a:ext cx="4719805" cy="27435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1" name="Picture 10" descr="A picture containing text, person, outdoor, sport&#10;&#10;Description automatically generated">
            <a:extLst>
              <a:ext uri="{FF2B5EF4-FFF2-40B4-BE49-F238E27FC236}">
                <a16:creationId xmlns:a16="http://schemas.microsoft.com/office/drawing/2014/main" id="{26335712-6582-4CB6-B31B-60F6ABC9624D}"/>
              </a:ext>
            </a:extLst>
          </p:cNvPr>
          <p:cNvPicPr>
            <a:picLocks noChangeAspect="1"/>
          </p:cNvPicPr>
          <p:nvPr/>
        </p:nvPicPr>
        <p:blipFill>
          <a:blip r:embed="rId7"/>
          <a:stretch>
            <a:fillRect/>
          </a:stretch>
        </p:blipFill>
        <p:spPr>
          <a:xfrm>
            <a:off x="760082" y="3782831"/>
            <a:ext cx="3925597" cy="2614263"/>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‘Awake, O sword, against my shepherd,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against the man who is my associate,’ </a:t>
            </a:r>
          </a:p>
          <a:p>
            <a:r>
              <a:rPr lang="en-GB" sz="1800" dirty="0">
                <a:effectLst/>
                <a:latin typeface="Times New Roman" panose="02020603050405020304" pitchFamily="18" charset="0"/>
                <a:ea typeface="Times New Roman" panose="02020603050405020304" pitchFamily="18" charset="0"/>
              </a:rPr>
              <a:t>says the Lord of hosts.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Strike the shepherd, that the sheep may be scattered;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I will turn my hand against the little ones. </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In the whole land, says the Lord,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two-thirds shall be cut off and perish,</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one-third shall be left alive. </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And I will put this third into the fire,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refine them as one refines silver,</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test them as gold is tested.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They will call on my name,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I will answer them.</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I will say, ‘They are my people’;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they will say, ‘The Lord is our God.’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ends the Old Testament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l="551" r="551"/>
          <a:stretch/>
        </p:blipFill>
        <p:spPr/>
      </p:pic>
    </p:spTree>
    <p:extLst>
      <p:ext uri="{BB962C8B-B14F-4D97-AF65-F5344CB8AC3E}">
        <p14:creationId xmlns:p14="http://schemas.microsoft.com/office/powerpoint/2010/main" val="7310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2">
                <a:lumMod val="20000"/>
                <a:lumOff val="80000"/>
              </a:schemeClr>
            </a:gs>
            <a:gs pos="0">
              <a:srgbClr val="C00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MAGNIFICAT</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2323393" cy="646331"/>
          </a:xfrm>
          <a:prstGeom prst="rect">
            <a:avLst/>
          </a:prstGeom>
          <a:noFill/>
        </p:spPr>
        <p:txBody>
          <a:bodyPr wrap="none" rtlCol="0">
            <a:spAutoFit/>
          </a:bodyPr>
          <a:lstStyle/>
          <a:p>
            <a:r>
              <a:rPr lang="en-GB" sz="3600" b="1" dirty="0">
                <a:solidFill>
                  <a:schemeClr val="accent6">
                    <a:lumMod val="75000"/>
                  </a:schemeClr>
                </a:solidFill>
              </a:rPr>
              <a:t>Magnificat</a:t>
            </a:r>
            <a:endParaRPr lang="en-GB" sz="3600" dirty="0">
              <a:solidFill>
                <a:schemeClr val="accent6">
                  <a:lumMod val="75000"/>
                </a:schemeClr>
              </a:solidFill>
            </a:endParaRPr>
          </a:p>
        </p:txBody>
      </p:sp>
      <p:sp>
        <p:nvSpPr>
          <p:cNvPr id="3" name="TextBox 2">
            <a:extLst>
              <a:ext uri="{FF2B5EF4-FFF2-40B4-BE49-F238E27FC236}">
                <a16:creationId xmlns:a16="http://schemas.microsoft.com/office/drawing/2014/main" id="{7CF084AE-771E-41F6-8083-338D009BBB69}"/>
              </a:ext>
            </a:extLst>
          </p:cNvPr>
          <p:cNvSpPr txBox="1"/>
          <p:nvPr/>
        </p:nvSpPr>
        <p:spPr>
          <a:xfrm>
            <a:off x="4156957" y="1063423"/>
            <a:ext cx="16070085" cy="5806461"/>
          </a:xfrm>
          <a:prstGeom prst="rect">
            <a:avLst/>
          </a:prstGeom>
          <a:noFill/>
        </p:spPr>
        <p:txBody>
          <a:bodyPr wrap="square" rtlCol="0">
            <a:spAutoFit/>
          </a:bodyPr>
          <a:lstStyle/>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My soul doth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 Lord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and my spirit hath | rejoiced . in | God my | Saviour.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 hath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garded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lowli</a:t>
            </a:r>
            <a:r>
              <a:rPr lang="en-GB" sz="1800" dirty="0">
                <a:effectLst/>
                <a:latin typeface="Calibri" panose="020F0502020204030204" pitchFamily="34" charset="0"/>
                <a:ea typeface="Calibri" panose="020F0502020204030204" pitchFamily="34" charset="0"/>
                <a:cs typeface="Times New Roman" panose="02020603050405020304" pitchFamily="18" charset="0"/>
              </a:rPr>
              <a:t>-ness | of his | handmaiden.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be- | hold, from | henceforth : all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shall | call me | blessed.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that is mighty hath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me : and | holy | is his | Name.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his mercy is on | them that | fear him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 out all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shewed | strength . with his | arm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scattered the proud in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imagi</a:t>
            </a:r>
            <a:r>
              <a:rPr lang="en-GB" sz="1800" dirty="0">
                <a:effectLst/>
                <a:latin typeface="Calibri" panose="020F0502020204030204" pitchFamily="34" charset="0"/>
                <a:ea typeface="Calibri" panose="020F0502020204030204" pitchFamily="34" charset="0"/>
                <a:cs typeface="Times New Roman" panose="02020603050405020304" pitchFamily="18" charset="0"/>
              </a:rPr>
              <a:t>- | nation | of their | hearts.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put down the | mighty . from their | seat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hath ex-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humble . and | meek.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filled the hungry with | good | things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rich he | hath sent | empty . a - |way.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membering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his | mercy : hath | holpen . his | servant | Israel,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As he promised to | our fore- | fathers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Abraham | and his | seed for | ever.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GLORIA</a:t>
            </a:r>
          </a:p>
          <a:p>
            <a:endParaRPr lang="en-GB" dirty="0">
              <a:solidFill>
                <a:schemeClr val="accent6">
                  <a:lumMod val="75000"/>
                </a:schemeClr>
              </a:solidFill>
            </a:endParaRPr>
          </a:p>
        </p:txBody>
      </p:sp>
      <p:pic>
        <p:nvPicPr>
          <p:cNvPr id="4" name="Online Media 3" title="Magnificat &amp; Nunc dimittis (Chantwise) - Guildford Cathedral Choir (Barry Rose)">
            <a:hlinkClick r:id="" action="ppaction://media"/>
            <a:extLst>
              <a:ext uri="{FF2B5EF4-FFF2-40B4-BE49-F238E27FC236}">
                <a16:creationId xmlns:a16="http://schemas.microsoft.com/office/drawing/2014/main" id="{A73FF7F0-613B-41E7-9D78-590B329B32B7}"/>
              </a:ext>
            </a:extLst>
          </p:cNvPr>
          <p:cNvPicPr>
            <a:picLocks noRot="1" noChangeAspect="1"/>
          </p:cNvPicPr>
          <p:nvPr>
            <a:videoFile r:link="rId1"/>
          </p:nvPr>
        </p:nvPicPr>
        <p:blipFill>
          <a:blip r:embed="rId3"/>
          <a:stretch>
            <a:fillRect/>
          </a:stretch>
        </p:blipFill>
        <p:spPr>
          <a:xfrm>
            <a:off x="1028383" y="1498101"/>
            <a:ext cx="3570708" cy="2017450"/>
          </a:xfrm>
          <a:prstGeom prst="rect">
            <a:avLst/>
          </a:prstGeom>
        </p:spPr>
      </p:pic>
    </p:spTree>
    <p:extLst>
      <p:ext uri="{BB962C8B-B14F-4D97-AF65-F5344CB8AC3E}">
        <p14:creationId xmlns:p14="http://schemas.microsoft.com/office/powerpoint/2010/main" val="41172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r>
              <a:rPr lang="en-GB" sz="1800" b="1" dirty="0">
                <a:effectLst/>
                <a:latin typeface="Times New Roman" panose="02020603050405020304" pitchFamily="18" charset="0"/>
                <a:ea typeface="Times New Roman" panose="02020603050405020304" pitchFamily="18" charset="0"/>
              </a:rPr>
              <a:t>Matthew 21:12-17</a:t>
            </a:r>
          </a:p>
          <a:p>
            <a:r>
              <a:rPr lang="en-GB" sz="1800" dirty="0">
                <a:effectLst/>
                <a:latin typeface="Times New Roman" panose="02020603050405020304" pitchFamily="18" charset="0"/>
                <a:ea typeface="Times New Roman" panose="02020603050405020304" pitchFamily="18" charset="0"/>
              </a:rPr>
              <a:t>The New testament lesson is written in the 21</a:t>
            </a:r>
            <a:r>
              <a:rPr lang="en-GB" sz="1800" baseline="30000" dirty="0">
                <a:effectLst/>
                <a:latin typeface="Times New Roman" panose="02020603050405020304" pitchFamily="18" charset="0"/>
                <a:ea typeface="Times New Roman" panose="02020603050405020304" pitchFamily="18" charset="0"/>
              </a:rPr>
              <a:t>st</a:t>
            </a:r>
            <a:r>
              <a:rPr lang="en-GB" sz="1800" dirty="0">
                <a:effectLst/>
                <a:latin typeface="Times New Roman" panose="02020603050405020304" pitchFamily="18" charset="0"/>
                <a:ea typeface="Times New Roman" panose="02020603050405020304" pitchFamily="18" charset="0"/>
              </a:rPr>
              <a:t> chapter of the gospel of St Matthew beginning to read at the 12</a:t>
            </a:r>
            <a:r>
              <a:rPr lang="en-GB" sz="1800" baseline="30000" dirty="0">
                <a:effectLst/>
                <a:latin typeface="Times New Roman" panose="02020603050405020304" pitchFamily="18" charset="0"/>
                <a:ea typeface="Times New Roman" panose="02020603050405020304" pitchFamily="18" charset="0"/>
              </a:rPr>
              <a:t>th</a:t>
            </a:r>
            <a:r>
              <a:rPr lang="en-GB" sz="1800" dirty="0">
                <a:effectLst/>
                <a:latin typeface="Times New Roman" panose="02020603050405020304" pitchFamily="18" charset="0"/>
                <a:ea typeface="Times New Roman" panose="02020603050405020304" pitchFamily="18" charset="0"/>
              </a:rPr>
              <a:t> verse</a:t>
            </a:r>
          </a:p>
          <a:p>
            <a:r>
              <a:rPr lang="en-GB" sz="1800" dirty="0">
                <a:effectLst/>
                <a:latin typeface="Times New Roman" panose="02020603050405020304" pitchFamily="18" charset="0"/>
                <a:ea typeface="Times New Roman" panose="02020603050405020304" pitchFamily="18" charset="0"/>
              </a:rPr>
              <a:t>Then Jesus entered the temple</a:t>
            </a:r>
            <a:r>
              <a:rPr lang="en-GB" sz="1800" u="sng" baseline="30000" dirty="0">
                <a:solidFill>
                  <a:srgbClr val="0563C1"/>
                </a:solidFill>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 and drove out all who were selling and buying in the temple, and he overturned the tables of the money-changers and the seats of those who sold doves. He said to them, ‘It is written,</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“My house shall be called a house of prayer”;</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but you are making it a den of robbers.’ </a:t>
            </a:r>
          </a:p>
          <a:p>
            <a:r>
              <a:rPr lang="en-GB" sz="1800" dirty="0">
                <a:effectLst/>
                <a:latin typeface="Times New Roman" panose="02020603050405020304" pitchFamily="18" charset="0"/>
                <a:ea typeface="Times New Roman" panose="02020603050405020304" pitchFamily="18" charset="0"/>
              </a:rPr>
              <a:t>The blind and the lame came to him in the temple, and he cured them. But when the chief priests and the scribes saw the amazing things that he did, and heard</a:t>
            </a:r>
            <a:r>
              <a:rPr lang="en-GB" sz="1800" u="sng" baseline="30000" dirty="0">
                <a:solidFill>
                  <a:srgbClr val="0563C1"/>
                </a:solidFill>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 the children crying out in the temple, ‘Hosanna to the Son of David’, they became angry and said to him, ‘Do you hear what these are saying?’ Jesus said to them, ‘Yes; have you never read,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“Out of the mouths of infants and nursing babies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you have prepared praise for yourself”?’ </a:t>
            </a:r>
          </a:p>
          <a:p>
            <a:endParaRPr lang="en-GB" dirty="0">
              <a:latin typeface="Times New Roman" panose="02020603050405020304" pitchFamily="18" charset="0"/>
              <a:ea typeface="Times New Roman" panose="02020603050405020304" pitchFamily="18" charset="0"/>
            </a:endParaRPr>
          </a:p>
          <a:p>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He left them, went out of the city to Bethany, and spent the night there. </a:t>
            </a:r>
          </a:p>
          <a:p>
            <a:r>
              <a:rPr lang="en-GB" sz="1800" dirty="0">
                <a:effectLst/>
                <a:latin typeface="Times New Roman" panose="02020603050405020304" pitchFamily="18" charset="0"/>
                <a:ea typeface="Times New Roman" panose="02020603050405020304" pitchFamily="18" charset="0"/>
              </a:rPr>
              <a:t>Here ends the New testament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l="13948" r="13948"/>
          <a:stretch/>
        </p:blipFill>
        <p:spPr>
          <a:xfrm>
            <a:off x="283464" y="301752"/>
            <a:ext cx="5221224" cy="6263640"/>
          </a:xfrm>
        </p:spPr>
      </p:pic>
    </p:spTree>
    <p:extLst>
      <p:ext uri="{BB962C8B-B14F-4D97-AF65-F5344CB8AC3E}">
        <p14:creationId xmlns:p14="http://schemas.microsoft.com/office/powerpoint/2010/main" val="366503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endParaRPr lang="en-GB" dirty="0">
              <a:latin typeface="Times New Roman" panose="02020603050405020304" pitchFamily="18" charset="0"/>
              <a:ea typeface="Times New Roman" panose="02020603050405020304" pitchFamily="18" charset="0"/>
            </a:endParaRPr>
          </a:p>
          <a:p>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He left them, went out of the city to Bethany, and spent the night there. </a:t>
            </a:r>
          </a:p>
          <a:p>
            <a:r>
              <a:rPr lang="en-GB" sz="1800" dirty="0">
                <a:effectLst/>
                <a:latin typeface="Times New Roman" panose="02020603050405020304" pitchFamily="18" charset="0"/>
                <a:ea typeface="Times New Roman" panose="02020603050405020304" pitchFamily="18" charset="0"/>
              </a:rPr>
              <a:t>Here ends the New testament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l="13948" r="13948"/>
          <a:stretch/>
        </p:blipFill>
        <p:spPr>
          <a:xfrm>
            <a:off x="283464" y="301752"/>
            <a:ext cx="5221224" cy="6263640"/>
          </a:xfrm>
        </p:spPr>
      </p:pic>
    </p:spTree>
    <p:extLst>
      <p:ext uri="{BB962C8B-B14F-4D97-AF65-F5344CB8AC3E}">
        <p14:creationId xmlns:p14="http://schemas.microsoft.com/office/powerpoint/2010/main" val="325570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660066"/>
            </a:gs>
            <a:gs pos="0">
              <a:srgbClr val="FF0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accent6">
                    <a:lumMod val="40000"/>
                    <a:lumOff val="60000"/>
                  </a:schemeClr>
                </a:solidFill>
              </a:rPr>
              <a:t>Nunc Dimittis</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3084499" cy="646331"/>
          </a:xfrm>
          <a:prstGeom prst="rect">
            <a:avLst/>
          </a:prstGeom>
          <a:noFill/>
        </p:spPr>
        <p:txBody>
          <a:bodyPr wrap="none" rtlCol="0">
            <a:spAutoFit/>
          </a:bodyPr>
          <a:lstStyle/>
          <a:p>
            <a:r>
              <a:rPr lang="en-GB" sz="3600" b="1" dirty="0">
                <a:solidFill>
                  <a:schemeClr val="accent6">
                    <a:lumMod val="40000"/>
                    <a:lumOff val="60000"/>
                  </a:schemeClr>
                </a:solidFill>
              </a:rPr>
              <a:t>Nunc Dimittis</a:t>
            </a:r>
            <a:endParaRPr lang="en-GB" sz="3600" dirty="0">
              <a:solidFill>
                <a:schemeClr val="accent6">
                  <a:lumMod val="40000"/>
                  <a:lumOff val="60000"/>
                </a:schemeClr>
              </a:solidFill>
            </a:endParaRPr>
          </a:p>
        </p:txBody>
      </p:sp>
      <p:sp>
        <p:nvSpPr>
          <p:cNvPr id="3" name="TextBox 2">
            <a:extLst>
              <a:ext uri="{FF2B5EF4-FFF2-40B4-BE49-F238E27FC236}">
                <a16:creationId xmlns:a16="http://schemas.microsoft.com/office/drawing/2014/main" id="{7CF084AE-771E-41F6-8083-338D009BBB69}"/>
              </a:ext>
            </a:extLst>
          </p:cNvPr>
          <p:cNvSpPr txBox="1"/>
          <p:nvPr/>
        </p:nvSpPr>
        <p:spPr>
          <a:xfrm>
            <a:off x="1366432" y="3429000"/>
            <a:ext cx="16070085" cy="3360985"/>
          </a:xfrm>
          <a:prstGeom prst="rect">
            <a:avLst/>
          </a:prstGeom>
          <a:noFill/>
        </p:spPr>
        <p:txBody>
          <a:bodyPr wrap="square" rtlCol="0">
            <a:spAutoFit/>
          </a:bodyPr>
          <a:lstStyle/>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 	Lord, now </a:t>
            </a:r>
            <a:r>
              <a:rPr lang="en-US" sz="2000" dirty="0" err="1">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lettest</a:t>
            </a: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thou thy servant de- | part in | peace : </a:t>
            </a:r>
          </a:p>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ac- | cording | to thy | word.</a:t>
            </a:r>
          </a:p>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2 	For mine eyes have seen | thy </a:t>
            </a:r>
            <a:r>
              <a:rPr lang="en-US" sz="2000" dirty="0" err="1">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sal</a:t>
            </a: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US" sz="2000" dirty="0" err="1">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vation</a:t>
            </a: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 </a:t>
            </a:r>
          </a:p>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which thou hast pre- | pared be-fore the | face . of all | people.</a:t>
            </a:r>
          </a:p>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3 	To be a light to | lighten . the | Gentiles : </a:t>
            </a:r>
          </a:p>
          <a:p>
            <a:pPr marL="457200">
              <a:lnSpc>
                <a:spcPct val="107000"/>
              </a:lnSpc>
              <a:spcAft>
                <a:spcPts val="800"/>
              </a:spcAft>
            </a:pPr>
            <a:r>
              <a:rPr lang="en-US" sz="20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and to be the | glory . of thy | people | Israel.</a:t>
            </a:r>
          </a:p>
          <a:p>
            <a:pPr marL="457200">
              <a:lnSpc>
                <a:spcPct val="107000"/>
              </a:lnSpc>
              <a:spcAft>
                <a:spcPts val="800"/>
              </a:spcAft>
            </a:pPr>
            <a:r>
              <a:rPr lang="en-US" sz="18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GLORIA</a:t>
            </a:r>
          </a:p>
          <a:p>
            <a:pPr marL="457200">
              <a:lnSpc>
                <a:spcPct val="107000"/>
              </a:lnSpc>
              <a:spcAft>
                <a:spcPts val="800"/>
              </a:spcAft>
            </a:pPr>
            <a:endParaRPr lang="en-GB" dirty="0">
              <a:solidFill>
                <a:schemeClr val="accent6">
                  <a:lumMod val="40000"/>
                  <a:lumOff val="60000"/>
                </a:schemeClr>
              </a:solidFill>
            </a:endParaRPr>
          </a:p>
        </p:txBody>
      </p:sp>
      <p:pic>
        <p:nvPicPr>
          <p:cNvPr id="2" name="Online Media 1" title="Nunc dimittis (Anglican chant: James Nares) - Guildford Cathedral Choir (Barry Rose)">
            <a:hlinkClick r:id="" action="ppaction://media"/>
            <a:extLst>
              <a:ext uri="{FF2B5EF4-FFF2-40B4-BE49-F238E27FC236}">
                <a16:creationId xmlns:a16="http://schemas.microsoft.com/office/drawing/2014/main" id="{581D4661-8BF4-4BBE-AD18-5225B6EEF101}"/>
              </a:ext>
            </a:extLst>
          </p:cNvPr>
          <p:cNvPicPr>
            <a:picLocks noRot="1" noChangeAspect="1"/>
          </p:cNvPicPr>
          <p:nvPr>
            <a:videoFile r:link="rId1"/>
          </p:nvPr>
        </p:nvPicPr>
        <p:blipFill>
          <a:blip r:embed="rId3"/>
          <a:stretch>
            <a:fillRect/>
          </a:stretch>
        </p:blipFill>
        <p:spPr>
          <a:xfrm>
            <a:off x="6736060" y="532651"/>
            <a:ext cx="4936143" cy="2788921"/>
          </a:xfrm>
          <a:prstGeom prst="rect">
            <a:avLst/>
          </a:prstGeom>
        </p:spPr>
      </p:pic>
    </p:spTree>
    <p:extLst>
      <p:ext uri="{BB962C8B-B14F-4D97-AF65-F5344CB8AC3E}">
        <p14:creationId xmlns:p14="http://schemas.microsoft.com/office/powerpoint/2010/main" val="35162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6727" r="16727"/>
          <a:stretch/>
        </p:blipFill>
        <p:spPr>
          <a:xfrm>
            <a:off x="7999483" y="986917"/>
            <a:ext cx="3263857" cy="3263863"/>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43502" y="402211"/>
            <a:ext cx="9870509" cy="5833997"/>
          </a:xfrm>
        </p:spPr>
        <p:txBody>
          <a:bodyPr>
            <a:noAutofit/>
          </a:bodyPr>
          <a:lstStyle/>
          <a:p>
            <a:pPr>
              <a:lnSpc>
                <a:spcPct val="100000"/>
              </a:lnSpc>
            </a:pPr>
            <a:r>
              <a:rPr lang="en-US" sz="2400" b="1" cap="none" dirty="0"/>
              <a:t>I BELIEVE in God the Father Almighty, </a:t>
            </a:r>
            <a:br>
              <a:rPr lang="en-US" sz="2400" b="1" cap="none" dirty="0"/>
            </a:br>
            <a:r>
              <a:rPr lang="en-US" sz="2400" b="1" cap="none" dirty="0"/>
              <a:t>Maker of heaven and earth:</a:t>
            </a:r>
            <a:br>
              <a:rPr lang="en-US" sz="2400" b="1" cap="none" dirty="0"/>
            </a:br>
            <a:r>
              <a:rPr lang="en-US" sz="2400" b="1" cap="none" dirty="0"/>
              <a:t>And in Jesus Christ his only Son our Lord, </a:t>
            </a:r>
            <a:br>
              <a:rPr lang="en-US" sz="2400" b="1" cap="none" dirty="0"/>
            </a:br>
            <a:r>
              <a:rPr lang="en-US" sz="2400" b="1" cap="none" dirty="0"/>
              <a:t>Who was conceived by the holy Ghost, </a:t>
            </a:r>
            <a:br>
              <a:rPr lang="en-US" sz="2400" b="1" cap="none" dirty="0"/>
            </a:br>
            <a:r>
              <a:rPr lang="en-US" sz="2400" b="1" cap="none" dirty="0"/>
              <a:t>Born of the Virgin Mary, </a:t>
            </a:r>
            <a:br>
              <a:rPr lang="en-US" sz="2400" b="1" cap="none" dirty="0"/>
            </a:br>
            <a:r>
              <a:rPr lang="en-US" sz="2400" b="1" cap="none" dirty="0"/>
              <a:t>Suffered under Pontius Pilate, </a:t>
            </a:r>
            <a:br>
              <a:rPr lang="en-US" sz="2400" b="1" cap="none" dirty="0"/>
            </a:br>
            <a:r>
              <a:rPr lang="en-US" sz="2400" b="1" cap="none" dirty="0"/>
              <a:t>Was crucified, dead, and buried: </a:t>
            </a:r>
            <a:br>
              <a:rPr lang="en-US" sz="2400" b="1" cap="none" dirty="0"/>
            </a:br>
            <a:r>
              <a:rPr lang="en-US" sz="2400" b="1" cap="none" dirty="0"/>
              <a:t>He descended into hell. </a:t>
            </a:r>
            <a:br>
              <a:rPr lang="en-US" sz="2400" b="1" cap="none" dirty="0"/>
            </a:br>
            <a:r>
              <a:rPr lang="en-US" sz="2400" b="1" cap="none" dirty="0"/>
              <a:t>The third day he rose again from the dead; </a:t>
            </a:r>
            <a:br>
              <a:rPr lang="en-US" sz="2400" b="1" cap="none" dirty="0"/>
            </a:br>
            <a:r>
              <a:rPr lang="en-US" sz="2400" b="1" cap="none" dirty="0"/>
              <a:t>He ascended into heaven, </a:t>
            </a:r>
            <a:br>
              <a:rPr lang="en-US" sz="2400" b="1" cap="none" dirty="0"/>
            </a:br>
            <a:r>
              <a:rPr lang="en-US" sz="2400" b="1" cap="none" dirty="0"/>
              <a:t>And </a:t>
            </a:r>
            <a:r>
              <a:rPr lang="en-US" sz="2400" b="1" cap="none" dirty="0" err="1"/>
              <a:t>sitteth</a:t>
            </a:r>
            <a:r>
              <a:rPr lang="en-US" sz="2400" b="1" cap="none" dirty="0"/>
              <a:t> on the right hand of God the Father Almighty; </a:t>
            </a:r>
            <a:br>
              <a:rPr lang="en-US" sz="2400" b="1" cap="none" dirty="0"/>
            </a:br>
            <a:r>
              <a:rPr lang="en-US" sz="2400" b="1" cap="none" dirty="0"/>
              <a:t>From thence he shall come to judge the quick and the dead.</a:t>
            </a:r>
            <a:br>
              <a:rPr lang="en-US" sz="2400" b="1" cap="none" dirty="0"/>
            </a:br>
            <a:r>
              <a:rPr lang="en-US" sz="2400" b="1" cap="none" dirty="0"/>
              <a:t>I believe in the Holy Ghost;  The holy Catholic Church; </a:t>
            </a:r>
            <a:br>
              <a:rPr lang="en-US" sz="2400" b="1" cap="none" dirty="0"/>
            </a:br>
            <a:r>
              <a:rPr lang="en-US" sz="2400" b="1" cap="none" dirty="0"/>
              <a:t>The Communion of Saints; </a:t>
            </a:r>
            <a:br>
              <a:rPr lang="en-US" sz="2400" b="1" cap="none" dirty="0"/>
            </a:br>
            <a:r>
              <a:rPr lang="en-US" sz="2400" b="1" cap="none" dirty="0"/>
              <a:t>The Forgiveness of sins; </a:t>
            </a:r>
            <a:br>
              <a:rPr lang="en-US" sz="2400" b="1" cap="none" dirty="0"/>
            </a:br>
            <a:r>
              <a:rPr lang="en-US" sz="2400" b="1" cap="none" dirty="0"/>
              <a:t>The Resurrection of the body, </a:t>
            </a:r>
            <a:br>
              <a:rPr lang="en-US" sz="2400" b="1" cap="none" dirty="0"/>
            </a:br>
            <a:r>
              <a:rPr lang="en-US" sz="2400" b="1" cap="none" dirty="0"/>
              <a:t>And the Life everlasting. Amen.</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Apostles Creed</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15</a:t>
            </a:fld>
            <a:endParaRPr lang="en-US" dirty="0"/>
          </a:p>
        </p:txBody>
      </p:sp>
    </p:spTree>
    <p:extLst>
      <p:ext uri="{BB962C8B-B14F-4D97-AF65-F5344CB8AC3E}">
        <p14:creationId xmlns:p14="http://schemas.microsoft.com/office/powerpoint/2010/main" val="350072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82000">
              <a:srgbClr val="C00000"/>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40000"/>
                    <a:lumOff val="60000"/>
                  </a:schemeClr>
                </a:solidFill>
                <a:latin typeface="+mn-lt"/>
              </a:rPr>
              <a:t>responses</a:t>
            </a:r>
            <a:endParaRPr lang="en-US" dirty="0">
              <a:solidFill>
                <a:schemeClr val="accent6">
                  <a:lumMod val="40000"/>
                  <a:lumOff val="6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p:spPr>
        <p:txBody>
          <a:bodyPr>
            <a:normAutofit/>
          </a:bodyPr>
          <a:lstStyle/>
          <a:p>
            <a:pPr algn="l"/>
            <a:r>
              <a:rPr lang="en-US" sz="2800" dirty="0">
                <a:solidFill>
                  <a:schemeClr val="accent6">
                    <a:lumMod val="40000"/>
                    <a:lumOff val="60000"/>
                  </a:schemeClr>
                </a:solidFill>
              </a:rPr>
              <a:t> The Lord be with you;</a:t>
            </a:r>
          </a:p>
          <a:p>
            <a:pPr algn="l"/>
            <a:r>
              <a:rPr lang="en-US" sz="2800" dirty="0">
                <a:solidFill>
                  <a:schemeClr val="accent6">
                    <a:lumMod val="40000"/>
                    <a:lumOff val="60000"/>
                  </a:schemeClr>
                </a:solidFill>
              </a:rPr>
              <a:t>        </a:t>
            </a:r>
            <a:r>
              <a:rPr lang="en-US" sz="3200" b="1" dirty="0">
                <a:solidFill>
                  <a:schemeClr val="accent6">
                    <a:lumMod val="40000"/>
                    <a:lumOff val="60000"/>
                  </a:schemeClr>
                </a:solidFill>
              </a:rPr>
              <a:t>And with thy spirit.</a:t>
            </a:r>
          </a:p>
          <a:p>
            <a:pPr algn="l"/>
            <a:r>
              <a:rPr lang="en-US" sz="2800" dirty="0">
                <a:solidFill>
                  <a:schemeClr val="accent6">
                    <a:lumMod val="40000"/>
                    <a:lumOff val="60000"/>
                  </a:schemeClr>
                </a:solidFill>
              </a:rPr>
              <a:t>        </a:t>
            </a:r>
          </a:p>
          <a:p>
            <a:pPr algn="l"/>
            <a:r>
              <a:rPr lang="en-US" sz="2800" dirty="0">
                <a:solidFill>
                  <a:schemeClr val="accent6">
                    <a:lumMod val="40000"/>
                    <a:lumOff val="60000"/>
                  </a:schemeClr>
                </a:solidFill>
              </a:rPr>
              <a:t>Let us pray.</a:t>
            </a:r>
          </a:p>
          <a:p>
            <a:pPr algn="l"/>
            <a:r>
              <a:rPr lang="en-US" sz="2800" dirty="0">
                <a:solidFill>
                  <a:schemeClr val="accent6">
                    <a:lumMod val="40000"/>
                    <a:lumOff val="60000"/>
                  </a:schemeClr>
                </a:solidFill>
              </a:rPr>
              <a:t>        Lord, have mercy upon us.</a:t>
            </a:r>
          </a:p>
          <a:p>
            <a:pPr algn="l"/>
            <a:r>
              <a:rPr lang="en-US" sz="3200" dirty="0">
                <a:solidFill>
                  <a:schemeClr val="accent6">
                    <a:lumMod val="40000"/>
                    <a:lumOff val="60000"/>
                  </a:schemeClr>
                </a:solidFill>
              </a:rPr>
              <a:t>        </a:t>
            </a:r>
            <a:r>
              <a:rPr lang="en-US" sz="3200" b="1" dirty="0">
                <a:solidFill>
                  <a:schemeClr val="accent6">
                    <a:lumMod val="40000"/>
                    <a:lumOff val="60000"/>
                  </a:schemeClr>
                </a:solidFill>
              </a:rPr>
              <a:t>Christ, have mercy upon us.</a:t>
            </a:r>
          </a:p>
          <a:p>
            <a:pPr algn="l"/>
            <a:r>
              <a:rPr lang="en-US" sz="2800" dirty="0">
                <a:solidFill>
                  <a:schemeClr val="accent6">
                    <a:lumMod val="40000"/>
                    <a:lumOff val="60000"/>
                  </a:schemeClr>
                </a:solidFill>
              </a:rPr>
              <a:t>        Lord, have mercy upon us.</a:t>
            </a:r>
            <a:endParaRPr lang="en-US" sz="2800" b="1" dirty="0">
              <a:solidFill>
                <a:schemeClr val="accent6">
                  <a:lumMod val="40000"/>
                  <a:lumOff val="60000"/>
                </a:schemeClr>
              </a:solidFill>
            </a:endParaRPr>
          </a:p>
        </p:txBody>
      </p:sp>
    </p:spTree>
    <p:extLst>
      <p:ext uri="{BB962C8B-B14F-4D97-AF65-F5344CB8AC3E}">
        <p14:creationId xmlns:p14="http://schemas.microsoft.com/office/powerpoint/2010/main" val="134366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00000"/>
            </a:gs>
            <a:gs pos="5000">
              <a:schemeClr val="bg1">
                <a:lumMod val="9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40000"/>
                    <a:lumOff val="60000"/>
                  </a:schemeClr>
                </a:solidFill>
                <a:latin typeface="+mn-lt"/>
              </a:rPr>
              <a:t>Lord’s</a:t>
            </a:r>
            <a:r>
              <a:rPr lang="en-US" b="1" cap="all" spc="400" dirty="0">
                <a:solidFill>
                  <a:schemeClr val="tx1"/>
                </a:solidFill>
                <a:latin typeface="+mn-lt"/>
              </a:rPr>
              <a:t> </a:t>
            </a:r>
            <a:r>
              <a:rPr lang="en-US" b="1" cap="all" spc="400" dirty="0">
                <a:solidFill>
                  <a:schemeClr val="accent6">
                    <a:lumMod val="40000"/>
                    <a:lumOff val="60000"/>
                  </a:schemeClr>
                </a:solidFill>
                <a:latin typeface="+mn-lt"/>
              </a:rPr>
              <a:t>Prayer</a:t>
            </a:r>
            <a:endParaRPr lang="en-US" dirty="0">
              <a:solidFill>
                <a:schemeClr val="accent6">
                  <a:lumMod val="40000"/>
                  <a:lumOff val="6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a:noFill/>
        </p:spPr>
        <p:txBody>
          <a:bodyPr>
            <a:normAutofit/>
          </a:bodyPr>
          <a:lstStyle/>
          <a:p>
            <a:pPr marR="74930">
              <a:lnSpc>
                <a:spcPct val="105000"/>
              </a:lnSpc>
              <a:spcAft>
                <a:spcPts val="800"/>
              </a:spcAft>
            </a:pPr>
            <a:r>
              <a:rPr lang="en-GB" sz="32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OUR Father </a:t>
            </a: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which art in heaven,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Hallowed be thy Name,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Thy kingdom come,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Thy will be done,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in earth as it is in heaven.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Give us this day our daily bread;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And forgive us our trespasses,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As we forgive them that trespass against us;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And lead us not into temptation, </a:t>
            </a:r>
            <a:b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But deliver us from evil. Amen.</a:t>
            </a:r>
            <a:endParaRPr lang="en-GB" sz="18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92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40000"/>
                    <a:lumOff val="60000"/>
                  </a:schemeClr>
                </a:solidFill>
                <a:latin typeface="+mn-lt"/>
              </a:rPr>
              <a:t>Versicles</a:t>
            </a:r>
            <a:endParaRPr lang="en-US" dirty="0">
              <a:solidFill>
                <a:schemeClr val="accent6">
                  <a:lumMod val="40000"/>
                  <a:lumOff val="6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fontScale="85000" lnSpcReduction="10000"/>
          </a:bodyPr>
          <a:lstStyle/>
          <a:p>
            <a:pPr marR="74930" algn="l">
              <a:lnSpc>
                <a:spcPct val="105000"/>
              </a:lnSpc>
              <a:spcAft>
                <a:spcPts val="800"/>
              </a:spcAft>
            </a:pPr>
            <a:r>
              <a:rPr lang="en-US" sz="2800" cap="none" dirty="0">
                <a:solidFill>
                  <a:schemeClr val="accent6">
                    <a:lumMod val="40000"/>
                    <a:lumOff val="60000"/>
                  </a:schemeClr>
                </a:solidFill>
              </a:rPr>
              <a:t>O Lord, shew thy mercy upon us; </a:t>
            </a:r>
            <a:r>
              <a:rPr lang="en-US" sz="2800" b="1" cap="none" dirty="0">
                <a:solidFill>
                  <a:schemeClr val="accent6">
                    <a:lumMod val="40000"/>
                    <a:lumOff val="60000"/>
                  </a:schemeClr>
                </a:solidFill>
              </a:rPr>
              <a:t>And grant us thy salvation.</a:t>
            </a:r>
          </a:p>
          <a:p>
            <a:pPr marR="74930" algn="l">
              <a:lnSpc>
                <a:spcPct val="105000"/>
              </a:lnSpc>
              <a:spcAft>
                <a:spcPts val="800"/>
              </a:spcAft>
            </a:pPr>
            <a:r>
              <a:rPr lang="en-US" sz="2800" cap="none" dirty="0">
                <a:solidFill>
                  <a:schemeClr val="accent6">
                    <a:lumMod val="40000"/>
                    <a:lumOff val="60000"/>
                  </a:schemeClr>
                </a:solidFill>
              </a:rPr>
              <a:t>O Lord, save the Queen;   </a:t>
            </a:r>
            <a:r>
              <a:rPr lang="en-US" sz="2800" b="1" cap="none" dirty="0">
                <a:solidFill>
                  <a:schemeClr val="accent6">
                    <a:lumMod val="40000"/>
                    <a:lumOff val="60000"/>
                  </a:schemeClr>
                </a:solidFill>
              </a:rPr>
              <a:t>And mercifully hear us when we call upon thee.</a:t>
            </a:r>
          </a:p>
          <a:p>
            <a:pPr marR="74930" algn="l">
              <a:lnSpc>
                <a:spcPct val="105000"/>
              </a:lnSpc>
              <a:spcAft>
                <a:spcPts val="800"/>
              </a:spcAft>
            </a:pPr>
            <a:r>
              <a:rPr lang="en-US" sz="2800" cap="none" dirty="0">
                <a:solidFill>
                  <a:schemeClr val="accent6">
                    <a:lumMod val="40000"/>
                    <a:lumOff val="60000"/>
                  </a:schemeClr>
                </a:solidFill>
              </a:rPr>
              <a:t>Endue thy Ministers with righteousness;   </a:t>
            </a:r>
            <a:r>
              <a:rPr lang="en-US" sz="2800" b="1" cap="none" dirty="0">
                <a:solidFill>
                  <a:schemeClr val="accent6">
                    <a:lumMod val="40000"/>
                    <a:lumOff val="60000"/>
                  </a:schemeClr>
                </a:solidFill>
              </a:rPr>
              <a:t>And make thy chosen people joyful.</a:t>
            </a:r>
          </a:p>
          <a:p>
            <a:pPr marR="74930" algn="l">
              <a:lnSpc>
                <a:spcPct val="105000"/>
              </a:lnSpc>
              <a:spcAft>
                <a:spcPts val="800"/>
              </a:spcAft>
            </a:pPr>
            <a:r>
              <a:rPr lang="en-US" sz="2800" cap="none" dirty="0">
                <a:solidFill>
                  <a:schemeClr val="accent6">
                    <a:lumMod val="40000"/>
                    <a:lumOff val="60000"/>
                  </a:schemeClr>
                </a:solidFill>
              </a:rPr>
              <a:t>O Lord, save thy people;   </a:t>
            </a:r>
            <a:r>
              <a:rPr lang="en-US" sz="2800" b="1" cap="none" dirty="0">
                <a:solidFill>
                  <a:schemeClr val="accent6">
                    <a:lumMod val="40000"/>
                    <a:lumOff val="60000"/>
                  </a:schemeClr>
                </a:solidFill>
              </a:rPr>
              <a:t>And bless thine inheritance.</a:t>
            </a:r>
          </a:p>
          <a:p>
            <a:pPr marR="74930" algn="l">
              <a:lnSpc>
                <a:spcPct val="105000"/>
              </a:lnSpc>
              <a:spcAft>
                <a:spcPts val="800"/>
              </a:spcAft>
            </a:pPr>
            <a:r>
              <a:rPr lang="en-US" sz="2800" cap="none" dirty="0">
                <a:solidFill>
                  <a:schemeClr val="accent6">
                    <a:lumMod val="40000"/>
                    <a:lumOff val="60000"/>
                  </a:schemeClr>
                </a:solidFill>
              </a:rPr>
              <a:t>Give peace in our time, O Lord;</a:t>
            </a:r>
          </a:p>
          <a:p>
            <a:pPr marR="74930" algn="l">
              <a:lnSpc>
                <a:spcPct val="105000"/>
              </a:lnSpc>
              <a:spcAft>
                <a:spcPts val="800"/>
              </a:spcAft>
            </a:pPr>
            <a:r>
              <a:rPr lang="en-US" sz="2800" cap="none" dirty="0">
                <a:solidFill>
                  <a:schemeClr val="accent6">
                    <a:lumMod val="40000"/>
                    <a:lumOff val="60000"/>
                  </a:schemeClr>
                </a:solidFill>
              </a:rPr>
              <a:t>  	</a:t>
            </a:r>
            <a:r>
              <a:rPr lang="en-US" sz="2800" b="1" cap="none" dirty="0">
                <a:solidFill>
                  <a:schemeClr val="accent6">
                    <a:lumMod val="40000"/>
                    <a:lumOff val="60000"/>
                  </a:schemeClr>
                </a:solidFill>
              </a:rPr>
              <a:t>Because there is none other that </a:t>
            </a:r>
            <a:r>
              <a:rPr lang="en-US" sz="2800" b="1" cap="none" dirty="0" err="1">
                <a:solidFill>
                  <a:schemeClr val="accent6">
                    <a:lumMod val="40000"/>
                    <a:lumOff val="60000"/>
                  </a:schemeClr>
                </a:solidFill>
              </a:rPr>
              <a:t>fighteth</a:t>
            </a:r>
            <a:r>
              <a:rPr lang="en-US" sz="2800" b="1" cap="none" dirty="0">
                <a:solidFill>
                  <a:schemeClr val="accent6">
                    <a:lumMod val="40000"/>
                    <a:lumOff val="60000"/>
                  </a:schemeClr>
                </a:solidFill>
              </a:rPr>
              <a:t> for us, but only thou, O God.</a:t>
            </a:r>
          </a:p>
          <a:p>
            <a:pPr marR="74930" algn="l">
              <a:lnSpc>
                <a:spcPct val="105000"/>
              </a:lnSpc>
              <a:spcAft>
                <a:spcPts val="800"/>
              </a:spcAft>
            </a:pPr>
            <a:r>
              <a:rPr lang="en-US" sz="2800" cap="none" dirty="0">
                <a:solidFill>
                  <a:schemeClr val="accent6">
                    <a:lumMod val="40000"/>
                    <a:lumOff val="60000"/>
                  </a:schemeClr>
                </a:solidFill>
              </a:rPr>
              <a:t>O God, make clean our hearts within us;   </a:t>
            </a:r>
            <a:r>
              <a:rPr lang="en-US" sz="2800" b="1" cap="none" dirty="0">
                <a:solidFill>
                  <a:schemeClr val="accent6">
                    <a:lumMod val="40000"/>
                    <a:lumOff val="60000"/>
                  </a:schemeClr>
                </a:solidFill>
              </a:rPr>
              <a:t>And take not thy Holy Spirit from us.</a:t>
            </a:r>
          </a:p>
          <a:p>
            <a:pPr marR="74930" algn="l">
              <a:lnSpc>
                <a:spcPct val="105000"/>
              </a:lnSpc>
              <a:spcAft>
                <a:spcPts val="800"/>
              </a:spcAft>
            </a:pPr>
            <a:r>
              <a:rPr lang="en-GB" sz="3200" b="1"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39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Collect of the Day</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u="sng" dirty="0">
                <a:solidFill>
                  <a:schemeClr val="accent6">
                    <a:lumMod val="75000"/>
                  </a:schemeClr>
                </a:solidFill>
              </a:rPr>
              <a:t>Collect for Palm Sunday</a:t>
            </a:r>
          </a:p>
          <a:p>
            <a:pPr marR="74930" algn="l">
              <a:lnSpc>
                <a:spcPct val="105000"/>
              </a:lnSpc>
              <a:spcAft>
                <a:spcPts val="800"/>
              </a:spcAft>
            </a:pPr>
            <a:r>
              <a:rPr lang="en-US" sz="3200" cap="none" dirty="0">
                <a:solidFill>
                  <a:schemeClr val="accent6">
                    <a:lumMod val="50000"/>
                  </a:schemeClr>
                </a:solidFill>
                <a:latin typeface="Century Schoolbook, Georgia, serif"/>
              </a:rPr>
              <a:t>ALMIGHTY and Everlasting God, </a:t>
            </a:r>
            <a:br>
              <a:rPr lang="en-US" sz="3200" cap="none" dirty="0">
                <a:solidFill>
                  <a:schemeClr val="accent6">
                    <a:lumMod val="50000"/>
                  </a:schemeClr>
                </a:solidFill>
                <a:latin typeface="Century Schoolbook, Georgia, serif"/>
              </a:rPr>
            </a:br>
            <a:r>
              <a:rPr lang="en-US" sz="3200" cap="none" dirty="0">
                <a:solidFill>
                  <a:schemeClr val="accent6">
                    <a:lumMod val="50000"/>
                  </a:schemeClr>
                </a:solidFill>
                <a:latin typeface="Century Schoolbook, Georgia, serif"/>
              </a:rPr>
              <a:t>who, of thy tender love towards mankind, hast sent thy Son our </a:t>
            </a:r>
            <a:r>
              <a:rPr lang="en-US" sz="3200" cap="none" dirty="0" err="1">
                <a:solidFill>
                  <a:schemeClr val="accent6">
                    <a:lumMod val="50000"/>
                  </a:schemeClr>
                </a:solidFill>
                <a:latin typeface="Century Schoolbook, Georgia, serif"/>
              </a:rPr>
              <a:t>Saviour</a:t>
            </a:r>
            <a:r>
              <a:rPr lang="en-US" sz="3200" cap="none" dirty="0">
                <a:solidFill>
                  <a:schemeClr val="accent6">
                    <a:lumMod val="50000"/>
                  </a:schemeClr>
                </a:solidFill>
                <a:latin typeface="Century Schoolbook, Georgia, serif"/>
              </a:rPr>
              <a:t> Jesus Christ, to take upon him our flesh, and to suffer death upon the cross, that all mankind should follow the example of his great humility: Mercifully grant that we may both follow the example of his patience, and also be made partakers of his resurrection; through the same Jesus Christ our Lord.  </a:t>
            </a:r>
            <a:r>
              <a:rPr lang="en-US" sz="4000" b="1" cap="none" dirty="0">
                <a:solidFill>
                  <a:schemeClr val="accent6">
                    <a:lumMod val="75000"/>
                  </a:schemeClr>
                </a:solidFill>
              </a:rPr>
              <a:t>Amen.</a:t>
            </a:r>
            <a:endParaRPr lang="en-GB" sz="2400" b="1" cap="none"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a:blip r:embed="rId3"/>
          <a:srcRect/>
          <a:stretch/>
        </p:blipFill>
        <p:spPr>
          <a:xfrm>
            <a:off x="88905" y="3038622"/>
            <a:ext cx="3341003" cy="3334043"/>
          </a:xfrm>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accent6">
                    <a:lumMod val="75000"/>
                  </a:schemeClr>
                </a:solidFill>
              </a:rPr>
              <a:t>Opening Hymn</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solidFill>
                  <a:schemeClr val="accent6">
                    <a:lumMod val="75000"/>
                  </a:schemeClr>
                </a:solidFill>
              </a:rPr>
              <a:pPr/>
              <a:t>2</a:t>
            </a:fld>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5864106"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along at home</a:t>
            </a:r>
          </a:p>
        </p:txBody>
      </p:sp>
      <p:pic>
        <p:nvPicPr>
          <p:cNvPr id="3" name="Online Media 2" title="Ride on, Ride on in Majesty - WITH LYRICS">
            <a:hlinkClick r:id="" action="ppaction://media"/>
            <a:extLst>
              <a:ext uri="{FF2B5EF4-FFF2-40B4-BE49-F238E27FC236}">
                <a16:creationId xmlns:a16="http://schemas.microsoft.com/office/drawing/2014/main" id="{1DA795C7-5EFF-475B-AEE9-E80CD480E11A}"/>
              </a:ext>
            </a:extLst>
          </p:cNvPr>
          <p:cNvPicPr>
            <a:picLocks noRot="1" noChangeAspect="1"/>
          </p:cNvPicPr>
          <p:nvPr>
            <a:videoFile r:link="rId1"/>
          </p:nvPr>
        </p:nvPicPr>
        <p:blipFill>
          <a:blip r:embed="rId4"/>
          <a:stretch>
            <a:fillRect/>
          </a:stretch>
        </p:blipFill>
        <p:spPr>
          <a:xfrm>
            <a:off x="3544866" y="1697438"/>
            <a:ext cx="8487499" cy="4795437"/>
          </a:xfrm>
          <a:prstGeom prst="rect">
            <a:avLst/>
          </a:prstGeom>
        </p:spPr>
      </p:pic>
    </p:spTree>
    <p:extLst>
      <p:ext uri="{BB962C8B-B14F-4D97-AF65-F5344CB8AC3E}">
        <p14:creationId xmlns:p14="http://schemas.microsoft.com/office/powerpoint/2010/main" val="16135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Second Collect</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cap="none" dirty="0">
                <a:solidFill>
                  <a:schemeClr val="accent6">
                    <a:lumMod val="75000"/>
                  </a:schemeClr>
                </a:solidFill>
              </a:rPr>
              <a:t>O GOD, </a:t>
            </a:r>
            <a:br>
              <a:rPr lang="en-US" sz="2800" cap="none" dirty="0">
                <a:solidFill>
                  <a:schemeClr val="accent6">
                    <a:lumMod val="75000"/>
                  </a:schemeClr>
                </a:solidFill>
              </a:rPr>
            </a:br>
            <a:r>
              <a:rPr lang="en-US" sz="2800" cap="none" dirty="0">
                <a:solidFill>
                  <a:schemeClr val="accent6">
                    <a:lumMod val="75000"/>
                  </a:schemeClr>
                </a:solidFill>
              </a:rPr>
              <a:t>from whom all holy desires, all good counsels, </a:t>
            </a:r>
            <a:br>
              <a:rPr lang="en-US" sz="2800" cap="none" dirty="0">
                <a:solidFill>
                  <a:schemeClr val="accent6">
                    <a:lumMod val="75000"/>
                  </a:schemeClr>
                </a:solidFill>
              </a:rPr>
            </a:br>
            <a:r>
              <a:rPr lang="en-US" sz="2800" cap="none" dirty="0">
                <a:solidFill>
                  <a:schemeClr val="accent6">
                    <a:lumMod val="75000"/>
                  </a:schemeClr>
                </a:solidFill>
              </a:rPr>
              <a:t>and all just works do proceed: </a:t>
            </a:r>
            <a:br>
              <a:rPr lang="en-US" sz="2800" cap="none" dirty="0">
                <a:solidFill>
                  <a:schemeClr val="accent6">
                    <a:lumMod val="75000"/>
                  </a:schemeClr>
                </a:solidFill>
              </a:rPr>
            </a:br>
            <a:r>
              <a:rPr lang="en-US" sz="2800" cap="none" dirty="0">
                <a:solidFill>
                  <a:schemeClr val="accent6">
                    <a:lumMod val="75000"/>
                  </a:schemeClr>
                </a:solidFill>
              </a:rPr>
              <a:t>Give unto thy servants that peace which the world cannot give; </a:t>
            </a:r>
            <a:br>
              <a:rPr lang="en-US" sz="2800" cap="none" dirty="0">
                <a:solidFill>
                  <a:schemeClr val="accent6">
                    <a:lumMod val="75000"/>
                  </a:schemeClr>
                </a:solidFill>
              </a:rPr>
            </a:br>
            <a:r>
              <a:rPr lang="en-US" sz="2800" cap="none" dirty="0">
                <a:solidFill>
                  <a:schemeClr val="accent6">
                    <a:lumMod val="75000"/>
                  </a:schemeClr>
                </a:solidFill>
              </a:rPr>
              <a:t>that both our hearts may be set to obey thy commandments, </a:t>
            </a:r>
            <a:br>
              <a:rPr lang="en-US" sz="2800" cap="none" dirty="0">
                <a:solidFill>
                  <a:schemeClr val="accent6">
                    <a:lumMod val="75000"/>
                  </a:schemeClr>
                </a:solidFill>
              </a:rPr>
            </a:br>
            <a:r>
              <a:rPr lang="en-US" sz="2800" cap="none" dirty="0">
                <a:solidFill>
                  <a:schemeClr val="accent6">
                    <a:lumMod val="75000"/>
                  </a:schemeClr>
                </a:solidFill>
              </a:rPr>
              <a:t>and also that by thee we being defended from the fear of our enemies may pass our time in rest and quietness; </a:t>
            </a:r>
            <a:br>
              <a:rPr lang="en-US" sz="2800" cap="none" dirty="0">
                <a:solidFill>
                  <a:schemeClr val="accent6">
                    <a:lumMod val="75000"/>
                  </a:schemeClr>
                </a:solidFill>
              </a:rPr>
            </a:br>
            <a:r>
              <a:rPr lang="en-US" sz="2800" cap="none" dirty="0">
                <a:solidFill>
                  <a:schemeClr val="accent6">
                    <a:lumMod val="75000"/>
                  </a:schemeClr>
                </a:solidFill>
              </a:rPr>
              <a:t>through the merits of Jesus Christ our </a:t>
            </a:r>
            <a:r>
              <a:rPr lang="en-US" sz="2800" cap="none" dirty="0" err="1">
                <a:solidFill>
                  <a:schemeClr val="accent6">
                    <a:lumMod val="75000"/>
                  </a:schemeClr>
                </a:solidFill>
              </a:rPr>
              <a:t>Saviour</a:t>
            </a:r>
            <a:r>
              <a:rPr lang="en-US" sz="2800" cap="none" dirty="0">
                <a:solidFill>
                  <a:schemeClr val="accent6">
                    <a:lumMod val="75000"/>
                  </a:schemeClr>
                </a:solidFill>
              </a:rPr>
              <a:t>. </a:t>
            </a:r>
            <a:br>
              <a:rPr lang="en-US" sz="2800" cap="none" dirty="0">
                <a:solidFill>
                  <a:schemeClr val="accent6">
                    <a:lumMod val="75000"/>
                  </a:schemeClr>
                </a:solidFill>
              </a:rPr>
            </a:br>
            <a:r>
              <a:rPr lang="en-US" sz="4000" b="1" dirty="0">
                <a:solidFill>
                  <a:schemeClr val="accent6">
                    <a:lumMod val="75000"/>
                  </a:schemeClr>
                </a:solidFill>
              </a:rPr>
              <a:t>Amen</a:t>
            </a:r>
            <a:r>
              <a:rPr lang="en-GB"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7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20000"/>
                    <a:lumOff val="80000"/>
                  </a:schemeClr>
                </a:solidFill>
                <a:latin typeface="+mn-lt"/>
              </a:rPr>
              <a:t>THIRD Collect </a:t>
            </a:r>
            <a:r>
              <a:rPr lang="en-US" sz="1800" b="1" cap="all" spc="400" dirty="0">
                <a:solidFill>
                  <a:schemeClr val="accent6">
                    <a:lumMod val="20000"/>
                    <a:lumOff val="80000"/>
                  </a:schemeClr>
                </a:solidFill>
                <a:latin typeface="+mn-lt"/>
              </a:rPr>
              <a:t>together</a:t>
            </a:r>
            <a:endParaRPr lang="en-US" dirty="0">
              <a:solidFill>
                <a:schemeClr val="accent6">
                  <a:lumMod val="20000"/>
                  <a:lumOff val="8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endParaRPr lang="en-US" sz="3600" b="1" dirty="0">
              <a:solidFill>
                <a:schemeClr val="accent6">
                  <a:lumMod val="20000"/>
                  <a:lumOff val="80000"/>
                </a:schemeClr>
              </a:solidFill>
            </a:endParaRPr>
          </a:p>
          <a:p>
            <a:pPr marR="74930" algn="l">
              <a:lnSpc>
                <a:spcPct val="105000"/>
              </a:lnSpc>
              <a:spcAft>
                <a:spcPts val="800"/>
              </a:spcAft>
            </a:pPr>
            <a:r>
              <a:rPr lang="en-US" sz="3600" b="1" cap="none" dirty="0">
                <a:solidFill>
                  <a:schemeClr val="accent6">
                    <a:lumMod val="20000"/>
                    <a:lumOff val="80000"/>
                  </a:schemeClr>
                </a:solidFill>
              </a:rPr>
              <a:t>LIGHTEN our darkness, we beseech thee, O Lord; </a:t>
            </a:r>
          </a:p>
          <a:p>
            <a:pPr marR="74930" algn="l">
              <a:lnSpc>
                <a:spcPct val="105000"/>
              </a:lnSpc>
              <a:spcAft>
                <a:spcPts val="800"/>
              </a:spcAft>
            </a:pPr>
            <a:r>
              <a:rPr lang="en-US" sz="3600" b="1" cap="none" dirty="0">
                <a:solidFill>
                  <a:schemeClr val="accent6">
                    <a:lumMod val="20000"/>
                    <a:lumOff val="80000"/>
                  </a:schemeClr>
                </a:solidFill>
              </a:rPr>
              <a:t>and by thy great mercy defend us </a:t>
            </a:r>
          </a:p>
          <a:p>
            <a:pPr marR="74930" algn="l">
              <a:lnSpc>
                <a:spcPct val="105000"/>
              </a:lnSpc>
              <a:spcAft>
                <a:spcPts val="800"/>
              </a:spcAft>
            </a:pPr>
            <a:r>
              <a:rPr lang="en-US" sz="3600" b="1" cap="none" dirty="0">
                <a:solidFill>
                  <a:schemeClr val="accent6">
                    <a:lumMod val="20000"/>
                    <a:lumOff val="80000"/>
                  </a:schemeClr>
                </a:solidFill>
              </a:rPr>
              <a:t>from all perils and dangers of this night; </a:t>
            </a:r>
          </a:p>
          <a:p>
            <a:pPr marR="74930" algn="l">
              <a:lnSpc>
                <a:spcPct val="105000"/>
              </a:lnSpc>
              <a:spcAft>
                <a:spcPts val="800"/>
              </a:spcAft>
            </a:pPr>
            <a:r>
              <a:rPr lang="en-US" sz="3600" b="1" cap="none" dirty="0">
                <a:solidFill>
                  <a:schemeClr val="accent6">
                    <a:lumMod val="20000"/>
                    <a:lumOff val="80000"/>
                  </a:schemeClr>
                </a:solidFill>
              </a:rPr>
              <a:t>for the love of thy only Son, </a:t>
            </a:r>
          </a:p>
          <a:p>
            <a:pPr marR="74930" algn="l">
              <a:lnSpc>
                <a:spcPct val="105000"/>
              </a:lnSpc>
              <a:spcAft>
                <a:spcPts val="800"/>
              </a:spcAft>
            </a:pPr>
            <a:r>
              <a:rPr lang="en-US" sz="3600" b="1" cap="none" dirty="0">
                <a:solidFill>
                  <a:schemeClr val="accent6">
                    <a:lumMod val="20000"/>
                    <a:lumOff val="80000"/>
                  </a:schemeClr>
                </a:solidFill>
              </a:rPr>
              <a:t>our </a:t>
            </a:r>
            <a:r>
              <a:rPr lang="en-US" sz="3600" b="1" cap="none" dirty="0" err="1">
                <a:solidFill>
                  <a:schemeClr val="accent6">
                    <a:lumMod val="20000"/>
                    <a:lumOff val="80000"/>
                  </a:schemeClr>
                </a:solidFill>
              </a:rPr>
              <a:t>Saviour</a:t>
            </a:r>
            <a:r>
              <a:rPr lang="en-US" sz="3600" b="1" cap="none" dirty="0">
                <a:solidFill>
                  <a:schemeClr val="accent6">
                    <a:lumMod val="20000"/>
                    <a:lumOff val="80000"/>
                  </a:schemeClr>
                </a:solidFill>
              </a:rPr>
              <a:t> Jesus Christ.  </a:t>
            </a:r>
            <a:r>
              <a:rPr lang="en-US" sz="4800" b="1" dirty="0">
                <a:solidFill>
                  <a:schemeClr val="accent6">
                    <a:lumMod val="20000"/>
                    <a:lumOff val="80000"/>
                  </a:schemeClr>
                </a:solidFill>
              </a:rPr>
              <a:t>Amen</a:t>
            </a:r>
            <a:r>
              <a:rPr lang="en-GB" sz="5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46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2">
                <a:lumMod val="75000"/>
              </a:schemeClr>
            </a:gs>
            <a:gs pos="0">
              <a:schemeClr val="tx2">
                <a:lumMod val="40000"/>
                <a:lumOff val="60000"/>
              </a:schemeClr>
            </a:gs>
          </a:gsLst>
          <a:lin ang="8100000" scaled="1"/>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B3D337-FC22-42B2-8F95-02107A8AC5D8}"/>
              </a:ext>
            </a:extLst>
          </p:cNvPr>
          <p:cNvSpPr txBox="1"/>
          <p:nvPr/>
        </p:nvSpPr>
        <p:spPr>
          <a:xfrm>
            <a:off x="796412" y="434242"/>
            <a:ext cx="5678157" cy="584775"/>
          </a:xfrm>
          <a:prstGeom prst="rect">
            <a:avLst/>
          </a:prstGeom>
          <a:noFill/>
        </p:spPr>
        <p:txBody>
          <a:bodyPr wrap="none" rtlCol="0">
            <a:spAutoFit/>
          </a:bodyPr>
          <a:lstStyle/>
          <a:p>
            <a:r>
              <a:rPr lang="en-US" sz="3200" b="1" dirty="0">
                <a:solidFill>
                  <a:schemeClr val="accent6">
                    <a:lumMod val="75000"/>
                  </a:schemeClr>
                </a:solidFill>
              </a:rPr>
              <a:t>MUTE yourself </a:t>
            </a:r>
            <a:r>
              <a:rPr lang="en-US" sz="2000" dirty="0">
                <a:solidFill>
                  <a:schemeClr val="accent6">
                    <a:lumMod val="75000"/>
                  </a:schemeClr>
                </a:solidFill>
              </a:rPr>
              <a:t>and feel free to join in</a:t>
            </a:r>
            <a:endParaRPr lang="en-GB" sz="2000" dirty="0">
              <a:solidFill>
                <a:schemeClr val="accent6">
                  <a:lumMod val="75000"/>
                </a:schemeClr>
              </a:solidFill>
            </a:endParaRPr>
          </a:p>
        </p:txBody>
      </p:sp>
      <p:pic>
        <p:nvPicPr>
          <p:cNvPr id="3" name="Online Media 2" title="SALISBURY CATHEDRAL-THE DAY THOU GAVEST, LORD, IS ENDED">
            <a:hlinkClick r:id="" action="ppaction://media"/>
            <a:extLst>
              <a:ext uri="{FF2B5EF4-FFF2-40B4-BE49-F238E27FC236}">
                <a16:creationId xmlns:a16="http://schemas.microsoft.com/office/drawing/2014/main" id="{0BE8D3AA-1ACA-4E62-9DCD-AEFE22812416}"/>
              </a:ext>
            </a:extLst>
          </p:cNvPr>
          <p:cNvPicPr>
            <a:picLocks noRot="1" noChangeAspect="1"/>
          </p:cNvPicPr>
          <p:nvPr>
            <a:videoFile r:link="rId1"/>
          </p:nvPr>
        </p:nvPicPr>
        <p:blipFill>
          <a:blip r:embed="rId3"/>
          <a:stretch>
            <a:fillRect/>
          </a:stretch>
        </p:blipFill>
        <p:spPr>
          <a:xfrm>
            <a:off x="2869809" y="1009357"/>
            <a:ext cx="7601243" cy="5700932"/>
          </a:xfrm>
          <a:prstGeom prst="rect">
            <a:avLst/>
          </a:prstGeom>
        </p:spPr>
      </p:pic>
    </p:spTree>
    <p:extLst>
      <p:ext uri="{BB962C8B-B14F-4D97-AF65-F5344CB8AC3E}">
        <p14:creationId xmlns:p14="http://schemas.microsoft.com/office/powerpoint/2010/main" val="6195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100000">
              <a:schemeClr val="bg2">
                <a:lumMod val="20000"/>
                <a:lumOff val="80000"/>
              </a:schemeClr>
            </a:gs>
          </a:gsLst>
          <a:lin ang="2520000" scaled="0"/>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390" r="390"/>
          <a:stretch/>
        </p:blipFill>
        <p:spPr>
          <a:xfrm>
            <a:off x="8667653" y="1640910"/>
            <a:ext cx="3051272" cy="306887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9870509" cy="5833997"/>
          </a:xfrm>
        </p:spPr>
        <p:txBody>
          <a:bodyPr>
            <a:normAutofit/>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pray for the Queen, and all who are set in authority under her throughout her dominions.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The King shall rejoice in thy strength, O Lord;</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Exceeding glad shall he be of thy salvation.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ALMIGHTY God, who </a:t>
            </a:r>
            <a:r>
              <a:rPr lang="en-GB" sz="2400" cap="none"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reignest</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over the kingdoms of men: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humbly beseech thee to bless our Sovereign Lady,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Queen Elizabeth, her Ministers and Parliaments,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all who are set in authority under her throughout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 dominions; that they may order all things in wisdom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righteousness, to the honour of thy holy Name,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 good of thy Church and people;</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US" sz="2800" b="1"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23</a:t>
            </a:fld>
            <a:endParaRPr lang="en-US" dirty="0"/>
          </a:p>
        </p:txBody>
      </p:sp>
    </p:spTree>
    <p:extLst>
      <p:ext uri="{BB962C8B-B14F-4D97-AF65-F5344CB8AC3E}">
        <p14:creationId xmlns:p14="http://schemas.microsoft.com/office/powerpoint/2010/main" val="86185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7426" r="27426"/>
          <a:stretch/>
        </p:blipFill>
        <p:spPr>
          <a:xfrm>
            <a:off x="7604125" y="1665520"/>
            <a:ext cx="4114799" cy="411480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Let us pray for the unity of all Christian people.</a:t>
            </a:r>
          </a:p>
          <a:p>
            <a:pPr marR="74930">
              <a:lnSpc>
                <a:spcPct val="105000"/>
              </a:lnSpc>
              <a:spcAft>
                <a:spcPts val="800"/>
              </a:spcAft>
            </a:pP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V. Behold, how good and joyful a thing it is</a:t>
            </a:r>
            <a:r>
              <a:rPr lang="en-GB"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en-GB"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R. To dwell together in unity.</a:t>
            </a:r>
            <a:endPar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 GOD the Father of our Lord Jesus Christ, our only Saviour,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the Prince of Peace: Give us grace seriously to lay to heart the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great dangers we are in by our unhappy divisions.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Take away all hatred and prejudice, and whatsoever else may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hinder us from godly union and concord: that,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as there is but one Body, and one Spirit, and one hope of our calling,</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one Lord, one Faith, one Baptism, one God and Father of us all,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so we may henceforth be all of one heart, and of one soul,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united in one holy bond of truth and peace, of faith and charity,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and may with one mind and one mouth glorify thee; </a:t>
            </a:r>
            <a:b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Amen.</a:t>
            </a:r>
            <a:endParaRPr lang="en-GB"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24</a:t>
            </a:fld>
            <a:endParaRPr lang="en-US" dirty="0"/>
          </a:p>
        </p:txBody>
      </p:sp>
    </p:spTree>
    <p:extLst>
      <p:ext uri="{BB962C8B-B14F-4D97-AF65-F5344CB8AC3E}">
        <p14:creationId xmlns:p14="http://schemas.microsoft.com/office/powerpoint/2010/main" val="291073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8574455" y="2194513"/>
            <a:ext cx="3510145" cy="3910260"/>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Let us pray for the extension of Christ’s kingdom throughout the world.</a:t>
            </a:r>
          </a:p>
          <a:p>
            <a:pPr marR="74930">
              <a:lnSpc>
                <a:spcPct val="105000"/>
              </a:lnSpc>
              <a:spcAft>
                <a:spcPts val="800"/>
              </a:spcAft>
            </a:pPr>
            <a:r>
              <a:rPr lang="en-GB" sz="2400" b="1"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V. How beautiful are the feet of them that preach the gospel of peace;</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R. And bring glad tidings of good things.</a:t>
            </a:r>
            <a:endPar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 GOD our heavenly Father, who didst manifest thy love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by sending thine only-begotten Son into the world that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all might live through him: Pour thy Spirit upon thy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Church that it may fulfil his command to make disciples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of all the nations; send forth, we beseech thee, labourers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into thy harvest; and hasten the time when the fulness of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the Gentiles shall be gathered in, and all Israel shall be saved; </a:t>
            </a:r>
            <a:b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through the same thy Son Jesus Christ our Lord. </a:t>
            </a:r>
            <a:r>
              <a:rPr lang="en-GB" sz="2400" b="1"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solidFill>
                <a:schemeClr val="accent6">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25</a:t>
            </a:fld>
            <a:endParaRPr lang="en-US" dirty="0"/>
          </a:p>
        </p:txBody>
      </p:sp>
    </p:spTree>
    <p:extLst>
      <p:ext uri="{BB962C8B-B14F-4D97-AF65-F5344CB8AC3E}">
        <p14:creationId xmlns:p14="http://schemas.microsoft.com/office/powerpoint/2010/main" val="277832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7861" b="7861"/>
          <a:stretch/>
        </p:blipFill>
        <p:spPr>
          <a:xfrm>
            <a:off x="7574496" y="1665520"/>
            <a:ext cx="4144429" cy="414443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Desire of me, and I shall give thee the heathen for thine inheritance;</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R. And the utmost parts of the earth for thy possession.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 GOD, who hast made of one blood all nations of men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to dwell on all the face of the earth, and didst send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thy blessed Son to preach peace to them that are afar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off and to them that are nigh: Grant that the people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who sit in darkness and the shadow of death may feel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thee and find thee; and hasten, O Lord,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fulfilment of thy promise to pour out thy Spirit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upon all flesh;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26</a:t>
            </a:fld>
            <a:endParaRPr lang="en-US" dirty="0"/>
          </a:p>
        </p:txBody>
      </p:sp>
    </p:spTree>
    <p:extLst>
      <p:ext uri="{BB962C8B-B14F-4D97-AF65-F5344CB8AC3E}">
        <p14:creationId xmlns:p14="http://schemas.microsoft.com/office/powerpoint/2010/main" val="29999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1875" r="21875"/>
          <a:stretch/>
        </p:blipFill>
        <p:spPr>
          <a:xfrm>
            <a:off x="7148246" y="1665520"/>
            <a:ext cx="4570679" cy="4570688"/>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fontScale="92500" lnSpcReduction="10000"/>
          </a:bodyPr>
          <a:lstStyle/>
          <a:p>
            <a:pPr marR="74930">
              <a:lnSpc>
                <a:spcPct val="105000"/>
              </a:lnSpc>
              <a:spcAft>
                <a:spcPts val="800"/>
              </a:spcAft>
            </a:pP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Let us pray for the sick and suffering.</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He </a:t>
            </a:r>
            <a:r>
              <a:rPr lang="en-GB" sz="2400" cap="none" dirty="0" err="1">
                <a:effectLst/>
                <a:latin typeface="Calibri" panose="020F0502020204030204" pitchFamily="34" charset="0"/>
                <a:ea typeface="Calibri" panose="020F0502020204030204" pitchFamily="34" charset="0"/>
                <a:cs typeface="Times New Roman" panose="02020603050405020304" pitchFamily="18" charset="0"/>
              </a:rPr>
              <a:t>healeth</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those that are broken in heart;</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And giveth medicine to heal their sickness.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ALMIGHTY and immortal God, giver of life and health: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We beseech thee to hear our prayers for thy servants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for whom we implore thy mercy, that by thy blessing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upon them and upon those who minister to them of thy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healing gifts, they may be restored, if it be thy gracious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will, to soundness of health, and give thanks to thee in thy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holy Church;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1900" i="1" cap="non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Here may follow any of the Additional Prayers as need may require.</a:t>
            </a:r>
            <a:endParaRPr lang="en-GB" sz="19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Tree>
    <p:extLst>
      <p:ext uri="{BB962C8B-B14F-4D97-AF65-F5344CB8AC3E}">
        <p14:creationId xmlns:p14="http://schemas.microsoft.com/office/powerpoint/2010/main" val="78799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04" r="104"/>
          <a:stretch/>
        </p:blipFill>
        <p:spPr>
          <a:xfrm>
            <a:off x="7504158" y="1305219"/>
            <a:ext cx="4575065" cy="4575075"/>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lnSpcReduction="10000"/>
          </a:bodyPr>
          <a:lstStyle/>
          <a:p>
            <a:pPr marR="74930">
              <a:lnSpc>
                <a:spcPct val="105000"/>
              </a:lnSpc>
              <a:spcAft>
                <a:spcPts val="800"/>
              </a:spcAft>
            </a:pP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Let us remember before God the faithful departed.</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The souls of the righteous are in the hand of God;</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They are in peace.</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 ETERNAL Lord God, who </a:t>
            </a:r>
            <a:r>
              <a:rPr lang="en-GB" sz="2400" cap="none" dirty="0" err="1">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holdest</a:t>
            </a: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all souls in life: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We beseech thee to shed forth upon all the faithful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departed the bright beams of thy light and heavenly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comfort; and grant that they, and we with them,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may at length attain to the joys of thine eternal kingdom; </a:t>
            </a:r>
            <a:b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i="1"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We offer our personal prayers in silence</a:t>
            </a:r>
            <a:endParaRPr lang="en-GB" sz="2400" cap="none"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28</a:t>
            </a:fld>
            <a:endParaRPr lang="en-US" dirty="0"/>
          </a:p>
        </p:txBody>
      </p:sp>
    </p:spTree>
    <p:extLst>
      <p:ext uri="{BB962C8B-B14F-4D97-AF65-F5344CB8AC3E}">
        <p14:creationId xmlns:p14="http://schemas.microsoft.com/office/powerpoint/2010/main" val="4126809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160454" y="1620209"/>
            <a:ext cx="5031545" cy="4822794"/>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Father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made us accepted in the Beloved;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Son,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loosed us from our sins by his own blood;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Holy Ghost who </a:t>
            </a:r>
            <a:r>
              <a:rPr lang="en-GB" sz="2800" cap="none" dirty="0" err="1">
                <a:effectLst/>
                <a:latin typeface="Calibri" panose="020F0502020204030204" pitchFamily="34" charset="0"/>
                <a:ea typeface="Calibri" panose="020F0502020204030204" pitchFamily="34" charset="0"/>
                <a:cs typeface="Times New Roman" panose="02020603050405020304" pitchFamily="18" charset="0"/>
              </a:rPr>
              <a:t>sheddeth</a:t>
            </a: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love of God abroad in our hearts;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the one true God be all love and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all glory for time and for eternity.</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Almighty and merciful God bless and keep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this night, and for evermore.</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Final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29</a:t>
            </a:fld>
            <a:endParaRPr lang="en-US" dirty="0"/>
          </a:p>
        </p:txBody>
      </p:sp>
    </p:spTree>
    <p:extLst>
      <p:ext uri="{BB962C8B-B14F-4D97-AF65-F5344CB8AC3E}">
        <p14:creationId xmlns:p14="http://schemas.microsoft.com/office/powerpoint/2010/main" val="109067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4100"/>
              <a:t>UNMUTE for </a:t>
            </a:r>
            <a:br>
              <a:rPr lang="en-US" sz="4100"/>
            </a:br>
            <a:r>
              <a:rPr lang="en-US" sz="4100"/>
              <a:t>the Sentences</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094412" y="3231714"/>
            <a:ext cx="4802184" cy="2644153"/>
          </a:xfrm>
        </p:spPr>
        <p:txBody>
          <a:bodyPr vert="horz" lIns="91440" tIns="45720" rIns="91440" bIns="45720" rtlCol="0" anchor="t">
            <a:normAutofit/>
          </a:bodyPr>
          <a:lstStyle/>
          <a:p>
            <a:pPr algn="just"/>
            <a:r>
              <a:rPr lang="en-US" dirty="0">
                <a:latin typeface="Century Schoolbook, Georgia, serif"/>
              </a:rPr>
              <a:t>Is it nothing to you, all ye that pass by? Behold, and see if there be any sorrow like unto my sorrow. </a:t>
            </a:r>
            <a:endParaRPr lang="en-US" dirty="0"/>
          </a:p>
          <a:p>
            <a:pPr algn="r"/>
            <a:r>
              <a:rPr lang="en-US" sz="1600" i="1" dirty="0">
                <a:latin typeface="Century Schoolbook, Georgia, serif"/>
              </a:rPr>
              <a:t>Lamentations </a:t>
            </a:r>
            <a:r>
              <a:rPr lang="en-US" sz="1600" dirty="0">
                <a:latin typeface="Century Schoolbook, Georgia, serif"/>
              </a:rPr>
              <a:t>1. 12</a:t>
            </a:r>
            <a:endParaRPr lang="en-US" sz="1600" dirty="0"/>
          </a:p>
          <a:p>
            <a:pPr algn="r"/>
            <a:r>
              <a:rPr lang="en-US" sz="1400" dirty="0">
                <a:latin typeface="Century Schoolbook, Georgia, serif"/>
              </a:rPr>
              <a:t>.</a:t>
            </a:r>
            <a:endParaRPr lang="en-US" sz="1400" dirty="0">
              <a:latin typeface="Century, Century Schoolbook, Georgia"/>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1295401" y="5969000"/>
            <a:ext cx="7305900" cy="279400"/>
          </a:xfrm>
        </p:spPr>
        <p:txBody>
          <a:bodyPr vert="horz" lIns="91440" tIns="45720" rIns="91440" bIns="45720" rtlCol="0" anchor="ctr">
            <a:normAutofit/>
          </a:bodyPr>
          <a:lstStyle/>
          <a:p>
            <a:pPr defTabSz="914400">
              <a:spcAft>
                <a:spcPts val="600"/>
              </a:spcAft>
            </a:pPr>
            <a:r>
              <a:rPr lang="en-US" b="0" i="0" kern="1200">
                <a:solidFill>
                  <a:schemeClr val="tx1"/>
                </a:solidFill>
                <a:effectLst/>
                <a:latin typeface="+mn-lt"/>
                <a:ea typeface="+mn-ea"/>
                <a:cs typeface="+mn-cs"/>
              </a:rPr>
              <a:t>sentences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3</a:t>
            </a:fld>
            <a:endParaRPr lang="en-US">
              <a:solidFill>
                <a:schemeClr val="tx1"/>
              </a:solidFill>
            </a:endParaRPr>
          </a:p>
        </p:txBody>
      </p:sp>
      <p:pic>
        <p:nvPicPr>
          <p:cNvPr id="7" name="Picture Placeholder 6" descr="A picture containing text, plant, tree, palm&#10;&#10;Description automatically generated">
            <a:extLst>
              <a:ext uri="{FF2B5EF4-FFF2-40B4-BE49-F238E27FC236}">
                <a16:creationId xmlns:a16="http://schemas.microsoft.com/office/drawing/2014/main" id="{7F11A1EE-3AB1-4DC3-AFF5-CA327201A62B}"/>
              </a:ext>
            </a:extLst>
          </p:cNvPr>
          <p:cNvPicPr>
            <a:picLocks noGrp="1" noChangeAspect="1"/>
          </p:cNvPicPr>
          <p:nvPr>
            <p:ph type="pic" sz="quarter" idx="13"/>
          </p:nvPr>
        </p:nvPicPr>
        <p:blipFill>
          <a:blip r:embed="rId3"/>
          <a:srcRect/>
          <a:stretch>
            <a:fillRect/>
          </a:stretch>
        </p:blipFill>
        <p:spPr>
          <a:xfrm>
            <a:off x="573156" y="957274"/>
            <a:ext cx="5011717" cy="5011726"/>
          </a:xfrm>
        </p:spPr>
      </p:pic>
    </p:spTree>
    <p:extLst>
      <p:ext uri="{BB962C8B-B14F-4D97-AF65-F5344CB8AC3E}">
        <p14:creationId xmlns:p14="http://schemas.microsoft.com/office/powerpoint/2010/main" val="36533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Closing hymn</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5864106"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along at home</a:t>
            </a:r>
          </a:p>
        </p:txBody>
      </p:sp>
      <p:pic>
        <p:nvPicPr>
          <p:cNvPr id="3" name="Online Media 2" title="♫ Hymn | My song is love unknown | with LYRICS">
            <a:hlinkClick r:id="" action="ppaction://media"/>
            <a:extLst>
              <a:ext uri="{FF2B5EF4-FFF2-40B4-BE49-F238E27FC236}">
                <a16:creationId xmlns:a16="http://schemas.microsoft.com/office/drawing/2014/main" id="{0C1D7951-9E1E-46C1-A789-67CB1EEF5BD0}"/>
              </a:ext>
            </a:extLst>
          </p:cNvPr>
          <p:cNvPicPr>
            <a:picLocks noRot="1" noChangeAspect="1"/>
          </p:cNvPicPr>
          <p:nvPr>
            <a:videoFile r:link="rId1"/>
          </p:nvPr>
        </p:nvPicPr>
        <p:blipFill>
          <a:blip r:embed="rId3"/>
          <a:stretch>
            <a:fillRect/>
          </a:stretch>
        </p:blipFill>
        <p:spPr>
          <a:xfrm>
            <a:off x="2616591" y="1463134"/>
            <a:ext cx="9361696" cy="5289358"/>
          </a:xfrm>
          <a:prstGeom prst="rect">
            <a:avLst/>
          </a:prstGeom>
        </p:spPr>
      </p:pic>
    </p:spTree>
    <p:extLst>
      <p:ext uri="{BB962C8B-B14F-4D97-AF65-F5344CB8AC3E}">
        <p14:creationId xmlns:p14="http://schemas.microsoft.com/office/powerpoint/2010/main" val="18905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4194231" y="3429000"/>
            <a:ext cx="7516995" cy="2276856"/>
          </a:xfrm>
        </p:spPr>
        <p:txBody>
          <a:bodyPr>
            <a:noAutofit/>
          </a:bodyPr>
          <a:lstStyle/>
          <a:p>
            <a:r>
              <a:rPr lang="en-US" sz="3600" cap="none">
                <a:solidFill>
                  <a:schemeClr val="accent6">
                    <a:lumMod val="50000"/>
                  </a:schemeClr>
                </a:solidFill>
              </a:rPr>
              <a:t>Thank you for </a:t>
            </a:r>
            <a:r>
              <a:rPr lang="en-US" sz="3600" cap="none" dirty="0">
                <a:solidFill>
                  <a:schemeClr val="accent6">
                    <a:lumMod val="50000"/>
                  </a:schemeClr>
                </a:solidFill>
              </a:rPr>
              <a:t>joining in</a:t>
            </a:r>
            <a:br>
              <a:rPr lang="en-US" sz="3600" cap="none" dirty="0">
                <a:solidFill>
                  <a:schemeClr val="accent6">
                    <a:lumMod val="50000"/>
                  </a:schemeClr>
                </a:solidFill>
              </a:rPr>
            </a:br>
            <a:r>
              <a:rPr lang="en-US" sz="3600" cap="none" dirty="0">
                <a:solidFill>
                  <a:schemeClr val="accent6">
                    <a:lumMod val="50000"/>
                  </a:schemeClr>
                </a:solidFill>
              </a:rPr>
              <a:t>Palm Sunday Evensong</a:t>
            </a:r>
            <a:br>
              <a:rPr lang="en-US" sz="3600" cap="none" dirty="0">
                <a:solidFill>
                  <a:schemeClr val="accent6">
                    <a:lumMod val="50000"/>
                  </a:schemeClr>
                </a:solidFill>
              </a:rPr>
            </a:br>
            <a:br>
              <a:rPr lang="en-US" sz="1600" cap="none" dirty="0">
                <a:solidFill>
                  <a:schemeClr val="accent6">
                    <a:lumMod val="50000"/>
                  </a:schemeClr>
                </a:solidFill>
              </a:rPr>
            </a:br>
            <a:r>
              <a:rPr lang="en-US" sz="1600" cap="none" dirty="0">
                <a:solidFill>
                  <a:schemeClr val="accent6">
                    <a:lumMod val="50000"/>
                  </a:schemeClr>
                </a:solidFill>
              </a:rPr>
              <a:t>this week is Holy Week</a:t>
            </a:r>
            <a:br>
              <a:rPr lang="en-US" sz="1600" cap="none" dirty="0">
                <a:solidFill>
                  <a:schemeClr val="accent6">
                    <a:lumMod val="50000"/>
                  </a:schemeClr>
                </a:solidFill>
              </a:rPr>
            </a:br>
            <a:r>
              <a:rPr lang="en-US" sz="1600" cap="none" dirty="0">
                <a:solidFill>
                  <a:schemeClr val="accent6">
                    <a:lumMod val="50000"/>
                  </a:schemeClr>
                </a:solidFill>
              </a:rPr>
              <a:t>links to all Holy Week services</a:t>
            </a:r>
            <a:br>
              <a:rPr lang="en-US" sz="1600" cap="none" dirty="0">
                <a:solidFill>
                  <a:schemeClr val="accent6">
                    <a:lumMod val="50000"/>
                  </a:schemeClr>
                </a:solidFill>
              </a:rPr>
            </a:br>
            <a:r>
              <a:rPr lang="en-US" sz="1600" cap="none" dirty="0">
                <a:solidFill>
                  <a:schemeClr val="accent6">
                    <a:lumMod val="50000"/>
                  </a:schemeClr>
                </a:solidFill>
              </a:rPr>
              <a:t>are on the website</a:t>
            </a:r>
            <a:br>
              <a:rPr lang="en-US" sz="1600" cap="none" dirty="0">
                <a:solidFill>
                  <a:schemeClr val="accent6">
                    <a:lumMod val="50000"/>
                  </a:schemeClr>
                </a:solidFill>
              </a:rPr>
            </a:br>
            <a:r>
              <a:rPr lang="en-US" sz="2400" cap="none" dirty="0">
                <a:solidFill>
                  <a:schemeClr val="accent6">
                    <a:lumMod val="50000"/>
                  </a:schemeClr>
                </a:solidFill>
              </a:rPr>
              <a:t>www.SECStJohnStMargaret.org.uk</a:t>
            </a:r>
            <a:br>
              <a:rPr lang="en-US" sz="1600" cap="none" dirty="0">
                <a:solidFill>
                  <a:schemeClr val="accent6">
                    <a:lumMod val="75000"/>
                  </a:schemeClr>
                </a:solidFill>
              </a:rPr>
            </a:br>
            <a:endParaRPr lang="en-US" sz="3600" cap="none" dirty="0">
              <a:solidFill>
                <a:schemeClr val="accent6">
                  <a:lumMod val="75000"/>
                </a:schemeClr>
              </a:solidFill>
            </a:endParaRP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255750" y="5885672"/>
            <a:ext cx="6225039" cy="712075"/>
          </a:xfrm>
        </p:spPr>
        <p:txBody>
          <a:bodyPr>
            <a:normAutofit/>
          </a:bodyPr>
          <a:lstStyle/>
          <a:p>
            <a:r>
              <a:rPr lang="en-US" sz="2800" cap="none" dirty="0">
                <a:solidFill>
                  <a:schemeClr val="accent6">
                    <a:lumMod val="75000"/>
                  </a:schemeClr>
                </a:solidFill>
              </a:rPr>
              <a:t>Feel free to go, or stay and chat</a:t>
            </a:r>
            <a:endParaRPr lang="en-US" sz="2400" dirty="0">
              <a:solidFill>
                <a:schemeClr val="accent6">
                  <a:lumMod val="75000"/>
                </a:schemeClr>
              </a:solidFill>
            </a:endParaRPr>
          </a:p>
        </p:txBody>
      </p:sp>
      <p:pic>
        <p:nvPicPr>
          <p:cNvPr id="12" name="Picture 2" descr="Photo of St Margarets Church Renfrew">
            <a:extLst>
              <a:ext uri="{FF2B5EF4-FFF2-40B4-BE49-F238E27FC236}">
                <a16:creationId xmlns:a16="http://schemas.microsoft.com/office/drawing/2014/main" id="{8039E755-A56A-44D6-97C0-23D34798F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70" y="438857"/>
            <a:ext cx="3268861" cy="23798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hoto of St Johns Church Johnstone">
            <a:extLst>
              <a:ext uri="{FF2B5EF4-FFF2-40B4-BE49-F238E27FC236}">
                <a16:creationId xmlns:a16="http://schemas.microsoft.com/office/drawing/2014/main" id="{3A9D18AD-C096-427A-A02D-8929F54C4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861" y="438858"/>
            <a:ext cx="3065868" cy="23798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up of a flower&#10;&#10;Description automatically generated with medium confidence">
            <a:extLst>
              <a:ext uri="{FF2B5EF4-FFF2-40B4-BE49-F238E27FC236}">
                <a16:creationId xmlns:a16="http://schemas.microsoft.com/office/drawing/2014/main" id="{23BA6D03-6BFF-416C-9686-F87806E61B0D}"/>
              </a:ext>
            </a:extLst>
          </p:cNvPr>
          <p:cNvPicPr>
            <a:picLocks noChangeAspect="1"/>
          </p:cNvPicPr>
          <p:nvPr/>
        </p:nvPicPr>
        <p:blipFill>
          <a:blip r:embed="rId4"/>
          <a:stretch>
            <a:fillRect/>
          </a:stretch>
        </p:blipFill>
        <p:spPr>
          <a:xfrm>
            <a:off x="1084667" y="3184829"/>
            <a:ext cx="4114799" cy="3086099"/>
          </a:xfrm>
          <a:prstGeom prst="rect">
            <a:avLst/>
          </a:prstGeom>
        </p:spPr>
      </p:pic>
    </p:spTree>
    <p:extLst>
      <p:ext uri="{BB962C8B-B14F-4D97-AF65-F5344CB8AC3E}">
        <p14:creationId xmlns:p14="http://schemas.microsoft.com/office/powerpoint/2010/main" val="9273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349538"/>
          </a:xfrm>
        </p:spPr>
        <p:txBody>
          <a:bodyPr vert="horz" lIns="91440" tIns="45720" rIns="91440" bIns="45720" rtlCol="0" anchor="b">
            <a:normAutofit fontScale="90000"/>
          </a:bodyPr>
          <a:lstStyle/>
          <a:p>
            <a:pPr algn="ctr"/>
            <a:r>
              <a:rPr lang="en-US" sz="5400" cap="all" spc="400" dirty="0">
                <a:solidFill>
                  <a:schemeClr val="tx1"/>
                </a:solidFill>
              </a:rPr>
              <a:t>Exhortation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26718" y="1546086"/>
            <a:ext cx="10622071" cy="4591667"/>
          </a:xfrm>
        </p:spPr>
        <p:txBody>
          <a:bodyPr vert="horz" lIns="91440" tIns="45720" rIns="91440" bIns="45720" rtlCol="0" anchor="t">
            <a:normAutofit fontScale="92500"/>
          </a:bodyPr>
          <a:lstStyle/>
          <a:p>
            <a:pPr algn="l">
              <a:lnSpc>
                <a:spcPct val="110000"/>
              </a:lnSpc>
            </a:pPr>
            <a:r>
              <a:rPr lang="en-US" sz="2400" cap="none" dirty="0"/>
              <a:t>DEARLY beloved brethren, the Scripture </a:t>
            </a:r>
            <a:r>
              <a:rPr lang="en-US" sz="2400" cap="none" dirty="0" err="1"/>
              <a:t>moveth</a:t>
            </a:r>
            <a:r>
              <a:rPr lang="en-US" sz="2400" cap="none" dirty="0"/>
              <a:t> us in sundry places to acknowledge and confess our manifold sins and wickedness; and that we should not dissemble nor </a:t>
            </a:r>
            <a:r>
              <a:rPr lang="en-US" sz="2400" cap="none" dirty="0" err="1"/>
              <a:t>cloke</a:t>
            </a:r>
            <a:r>
              <a:rPr lang="en-US" sz="2400" cap="none" dirty="0"/>
              <a:t> them before the face of Almighty God our heavenly Father; but confess them with an humble, lowly, penitent, and obedient heart; to the end that we may obtain forgiveness of the same, by his infinite goodness and mercy. And although we ought at all times humbly to acknowledge our sins before God; yet ought we most chiefly so to do, when we assemble and meet together to render thanks for the great benefits that we have received at his hands, to set forth his most worthy praise, to hear his most holy word, and to ask those things which are requisite and necessary, as well for the body as the soul. Wherefore I pray and beseech you, as many as are here present, to accompany me with a pure heart and humble voice unto the throne of the heavenly grace, saying after me:</a:t>
            </a:r>
          </a:p>
        </p:txBody>
      </p:sp>
    </p:spTree>
    <p:extLst>
      <p:ext uri="{BB962C8B-B14F-4D97-AF65-F5344CB8AC3E}">
        <p14:creationId xmlns:p14="http://schemas.microsoft.com/office/powerpoint/2010/main" val="22278825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3710" r="23710"/>
          <a:stretch/>
        </p:blipFill>
        <p:spPr>
          <a:xfrm>
            <a:off x="8349814" y="1616307"/>
            <a:ext cx="3729409" cy="372941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43502" y="405092"/>
            <a:ext cx="9870509" cy="6151846"/>
          </a:xfrm>
        </p:spPr>
        <p:txBody>
          <a:bodyPr>
            <a:normAutofit fontScale="25000" lnSpcReduction="20000"/>
          </a:bodyPr>
          <a:lstStyle/>
          <a:p>
            <a:pPr>
              <a:lnSpc>
                <a:spcPct val="120000"/>
              </a:lnSpc>
            </a:pPr>
            <a:r>
              <a:rPr lang="en-US" sz="8000" b="1" cap="none" dirty="0">
                <a:solidFill>
                  <a:schemeClr val="bg1"/>
                </a:solidFill>
              </a:rPr>
              <a:t>ALMIGHTY and most merciful Father,</a:t>
            </a:r>
            <a:br>
              <a:rPr lang="en-US" sz="8000" b="1" cap="none" dirty="0">
                <a:solidFill>
                  <a:schemeClr val="bg1"/>
                </a:solidFill>
              </a:rPr>
            </a:br>
            <a:r>
              <a:rPr lang="en-US" sz="8000" b="1" cap="none" dirty="0">
                <a:solidFill>
                  <a:schemeClr val="bg1"/>
                </a:solidFill>
              </a:rPr>
              <a:t>We have erred and strayed from </a:t>
            </a:r>
            <a:br>
              <a:rPr lang="en-US" sz="8000" b="1" cap="none" dirty="0">
                <a:solidFill>
                  <a:schemeClr val="bg1"/>
                </a:solidFill>
              </a:rPr>
            </a:br>
            <a:r>
              <a:rPr lang="en-US" sz="8000" b="1" cap="none" dirty="0">
                <a:solidFill>
                  <a:schemeClr val="bg1"/>
                </a:solidFill>
              </a:rPr>
              <a:t>thy ways like lost sheep, </a:t>
            </a:r>
            <a:br>
              <a:rPr lang="en-US" sz="8000" b="1" cap="none" dirty="0">
                <a:solidFill>
                  <a:schemeClr val="bg1"/>
                </a:solidFill>
              </a:rPr>
            </a:br>
            <a:r>
              <a:rPr lang="en-US" sz="8000" b="1" cap="none" dirty="0">
                <a:solidFill>
                  <a:schemeClr val="bg1"/>
                </a:solidFill>
              </a:rPr>
              <a:t>We have followed too much the devices </a:t>
            </a:r>
            <a:br>
              <a:rPr lang="en-US" sz="8000" b="1" cap="none" dirty="0">
                <a:solidFill>
                  <a:schemeClr val="bg1"/>
                </a:solidFill>
              </a:rPr>
            </a:br>
            <a:r>
              <a:rPr lang="en-US" sz="8000" b="1" cap="none" dirty="0">
                <a:solidFill>
                  <a:schemeClr val="bg1"/>
                </a:solidFill>
              </a:rPr>
              <a:t>and desires of our own hearts, </a:t>
            </a:r>
            <a:br>
              <a:rPr lang="en-US" sz="8000" b="1" cap="none" dirty="0">
                <a:solidFill>
                  <a:schemeClr val="bg1"/>
                </a:solidFill>
              </a:rPr>
            </a:br>
            <a:r>
              <a:rPr lang="en-US" sz="8000" b="1" cap="none" dirty="0">
                <a:solidFill>
                  <a:schemeClr val="bg1"/>
                </a:solidFill>
              </a:rPr>
              <a:t>We have offended against thy holy laws, </a:t>
            </a:r>
            <a:br>
              <a:rPr lang="en-US" sz="8000" b="1" cap="none" dirty="0">
                <a:solidFill>
                  <a:schemeClr val="bg1"/>
                </a:solidFill>
              </a:rPr>
            </a:br>
            <a:r>
              <a:rPr lang="en-US" sz="8000" b="1" cap="none" dirty="0">
                <a:solidFill>
                  <a:schemeClr val="bg1"/>
                </a:solidFill>
              </a:rPr>
              <a:t>We have left undone those things </a:t>
            </a:r>
            <a:br>
              <a:rPr lang="en-US" sz="8000" b="1" cap="none" dirty="0">
                <a:solidFill>
                  <a:schemeClr val="bg1"/>
                </a:solidFill>
              </a:rPr>
            </a:br>
            <a:r>
              <a:rPr lang="en-US" sz="8000" b="1" cap="none" dirty="0">
                <a:solidFill>
                  <a:schemeClr val="bg1"/>
                </a:solidFill>
              </a:rPr>
              <a:t>which we ought to have done,</a:t>
            </a:r>
            <a:br>
              <a:rPr lang="en-US" sz="8000" b="1" cap="none" dirty="0">
                <a:solidFill>
                  <a:schemeClr val="bg1"/>
                </a:solidFill>
              </a:rPr>
            </a:br>
            <a:r>
              <a:rPr lang="en-US" sz="8000" b="1" cap="none" dirty="0">
                <a:solidFill>
                  <a:schemeClr val="bg1"/>
                </a:solidFill>
              </a:rPr>
              <a:t>And we have done those things which </a:t>
            </a:r>
            <a:br>
              <a:rPr lang="en-US" sz="8000" b="1" cap="none" dirty="0">
                <a:solidFill>
                  <a:schemeClr val="bg1"/>
                </a:solidFill>
              </a:rPr>
            </a:br>
            <a:r>
              <a:rPr lang="en-US" sz="8000" b="1" cap="none" dirty="0">
                <a:solidFill>
                  <a:schemeClr val="bg1"/>
                </a:solidFill>
              </a:rPr>
              <a:t>we ought not to have done,</a:t>
            </a:r>
            <a:br>
              <a:rPr lang="en-US" sz="8000" b="1" cap="none" dirty="0">
                <a:solidFill>
                  <a:schemeClr val="bg1"/>
                </a:solidFill>
              </a:rPr>
            </a:br>
            <a:r>
              <a:rPr lang="en-US" sz="8000" b="1" cap="none" dirty="0">
                <a:solidFill>
                  <a:schemeClr val="bg1"/>
                </a:solidFill>
              </a:rPr>
              <a:t>And there is no health in us: </a:t>
            </a:r>
            <a:br>
              <a:rPr lang="en-US" sz="8000" b="1" cap="none" dirty="0">
                <a:solidFill>
                  <a:schemeClr val="bg1"/>
                </a:solidFill>
              </a:rPr>
            </a:br>
            <a:r>
              <a:rPr lang="en-US" sz="8000" b="1" cap="none" dirty="0">
                <a:solidFill>
                  <a:schemeClr val="bg1"/>
                </a:solidFill>
              </a:rPr>
              <a:t>But thou, O Lord, have mercy upon us miserable offenders; </a:t>
            </a:r>
            <a:br>
              <a:rPr lang="en-US" sz="8000" b="1" cap="none" dirty="0">
                <a:solidFill>
                  <a:schemeClr val="bg1"/>
                </a:solidFill>
              </a:rPr>
            </a:br>
            <a:r>
              <a:rPr lang="en-US" sz="8000" b="1" cap="none" dirty="0">
                <a:solidFill>
                  <a:schemeClr val="bg1"/>
                </a:solidFill>
              </a:rPr>
              <a:t>Spare thou them, O God, which confess their faults, </a:t>
            </a:r>
            <a:br>
              <a:rPr lang="en-US" sz="8000" b="1" cap="none" dirty="0">
                <a:solidFill>
                  <a:schemeClr val="bg1"/>
                </a:solidFill>
              </a:rPr>
            </a:br>
            <a:r>
              <a:rPr lang="en-US" sz="8000" b="1" cap="none" dirty="0">
                <a:solidFill>
                  <a:schemeClr val="bg1"/>
                </a:solidFill>
              </a:rPr>
              <a:t>Restore thou them that are penitent, </a:t>
            </a:r>
            <a:br>
              <a:rPr lang="en-US" sz="8000" b="1" cap="none" dirty="0">
                <a:solidFill>
                  <a:schemeClr val="bg1"/>
                </a:solidFill>
              </a:rPr>
            </a:br>
            <a:r>
              <a:rPr lang="en-US" sz="8000" b="1" cap="none" dirty="0">
                <a:solidFill>
                  <a:schemeClr val="bg1"/>
                </a:solidFill>
              </a:rPr>
              <a:t>According to thy promises declared unto mankind </a:t>
            </a:r>
            <a:br>
              <a:rPr lang="en-US" sz="8000" b="1" cap="none" dirty="0">
                <a:solidFill>
                  <a:schemeClr val="bg1"/>
                </a:solidFill>
              </a:rPr>
            </a:br>
            <a:r>
              <a:rPr lang="en-US" sz="8000" b="1" cap="none" dirty="0">
                <a:solidFill>
                  <a:schemeClr val="bg1"/>
                </a:solidFill>
              </a:rPr>
              <a:t>in Christ Jesu our Lord: </a:t>
            </a:r>
            <a:br>
              <a:rPr lang="en-US" sz="8000" b="1" cap="none" dirty="0">
                <a:solidFill>
                  <a:schemeClr val="bg1"/>
                </a:solidFill>
              </a:rPr>
            </a:br>
            <a:r>
              <a:rPr lang="en-US" sz="8000" b="1" cap="none" dirty="0">
                <a:solidFill>
                  <a:schemeClr val="bg1"/>
                </a:solidFill>
              </a:rPr>
              <a:t>And grant, O most merciful Father, for his sake, </a:t>
            </a:r>
            <a:br>
              <a:rPr lang="en-US" sz="8000" b="1" cap="none" dirty="0">
                <a:solidFill>
                  <a:schemeClr val="bg1"/>
                </a:solidFill>
              </a:rPr>
            </a:br>
            <a:r>
              <a:rPr lang="en-US" sz="8000" b="1" cap="none" dirty="0">
                <a:solidFill>
                  <a:schemeClr val="bg1"/>
                </a:solidFill>
              </a:rPr>
              <a:t>That we may hereafter live a godly, righteous,</a:t>
            </a:r>
            <a:br>
              <a:rPr lang="en-US" sz="8000" b="1" cap="none" dirty="0">
                <a:solidFill>
                  <a:schemeClr val="bg1"/>
                </a:solidFill>
              </a:rPr>
            </a:br>
            <a:r>
              <a:rPr lang="en-US" sz="8000" b="1" cap="none" dirty="0">
                <a:solidFill>
                  <a:schemeClr val="bg1"/>
                </a:solidFill>
              </a:rPr>
              <a:t>and sober life, To the glory of thy holy Name. Amen.</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Confession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17895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535" r="1535"/>
          <a:stretch/>
        </p:blipFill>
        <p:spPr>
          <a:xfrm>
            <a:off x="8221609" y="1665520"/>
            <a:ext cx="3497316" cy="3497323"/>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54740" y="804354"/>
            <a:ext cx="9870509" cy="5833997"/>
          </a:xfrm>
        </p:spPr>
        <p:txBody>
          <a:bodyPr>
            <a:normAutofit/>
          </a:bodyPr>
          <a:lstStyle/>
          <a:p>
            <a:pPr>
              <a:lnSpc>
                <a:spcPct val="120000"/>
              </a:lnSpc>
            </a:pPr>
            <a:r>
              <a:rPr lang="en-US" cap="none" dirty="0"/>
              <a:t>ALMIGHTY God, the Father of our Lord Jesus Christ, </a:t>
            </a:r>
            <a:br>
              <a:rPr lang="en-US" cap="none" dirty="0"/>
            </a:br>
            <a:r>
              <a:rPr lang="en-US" cap="none" dirty="0"/>
              <a:t>who </a:t>
            </a:r>
            <a:r>
              <a:rPr lang="en-US" cap="none" dirty="0" err="1"/>
              <a:t>desireth</a:t>
            </a:r>
            <a:r>
              <a:rPr lang="en-US" cap="none" dirty="0"/>
              <a:t> not the death of a sinner, </a:t>
            </a:r>
            <a:br>
              <a:rPr lang="en-US" cap="none" dirty="0"/>
            </a:br>
            <a:r>
              <a:rPr lang="en-US" cap="none" dirty="0"/>
              <a:t>but rather that he may turn from his wickedness and live; </a:t>
            </a:r>
            <a:br>
              <a:rPr lang="en-US" cap="none" dirty="0"/>
            </a:br>
            <a:r>
              <a:rPr lang="en-US" cap="none" dirty="0"/>
              <a:t>and hath given power and commandment to his Ministers, </a:t>
            </a:r>
            <a:br>
              <a:rPr lang="en-US" cap="none" dirty="0"/>
            </a:br>
            <a:r>
              <a:rPr lang="en-US" cap="none" dirty="0"/>
              <a:t>to declare and pronounce to his people, being penitent, </a:t>
            </a:r>
            <a:br>
              <a:rPr lang="en-US" cap="none" dirty="0"/>
            </a:br>
            <a:r>
              <a:rPr lang="en-US" cap="none" dirty="0"/>
              <a:t>the Absolution and Remission of their sins: </a:t>
            </a:r>
            <a:br>
              <a:rPr lang="en-US" cap="none" dirty="0"/>
            </a:br>
            <a:r>
              <a:rPr lang="en-US" cap="none" dirty="0"/>
              <a:t>He </a:t>
            </a:r>
            <a:r>
              <a:rPr lang="en-US" cap="none" dirty="0" err="1"/>
              <a:t>pardoneth</a:t>
            </a:r>
            <a:r>
              <a:rPr lang="en-US" cap="none" dirty="0"/>
              <a:t> and </a:t>
            </a:r>
            <a:r>
              <a:rPr lang="en-US" cap="none" dirty="0" err="1"/>
              <a:t>absolveth</a:t>
            </a:r>
            <a:r>
              <a:rPr lang="en-US" cap="none" dirty="0"/>
              <a:t> all them that truly repent </a:t>
            </a:r>
            <a:br>
              <a:rPr lang="en-US" cap="none" dirty="0"/>
            </a:br>
            <a:r>
              <a:rPr lang="en-US" cap="none" dirty="0"/>
              <a:t>and unfeignedly believe his holy Gospel. </a:t>
            </a:r>
            <a:br>
              <a:rPr lang="en-US" cap="none" dirty="0"/>
            </a:br>
            <a:r>
              <a:rPr lang="en-US" cap="none" dirty="0"/>
              <a:t>Wherefore let us beseech him to grant us true repentance</a:t>
            </a:r>
            <a:br>
              <a:rPr lang="en-US" cap="none" dirty="0"/>
            </a:br>
            <a:r>
              <a:rPr lang="en-US" cap="none" dirty="0"/>
              <a:t>and his Holy Spirit, that those things may please him </a:t>
            </a:r>
            <a:br>
              <a:rPr lang="en-US" cap="none" dirty="0"/>
            </a:br>
            <a:r>
              <a:rPr lang="en-US" cap="none" dirty="0"/>
              <a:t>which we do at this present, and that the rest of our life </a:t>
            </a:r>
            <a:br>
              <a:rPr lang="en-US" cap="none" dirty="0"/>
            </a:br>
            <a:r>
              <a:rPr lang="en-US" cap="none" dirty="0"/>
              <a:t>hereafter may be pure and holy; so that at the last we may </a:t>
            </a:r>
            <a:br>
              <a:rPr lang="en-US" cap="none" dirty="0"/>
            </a:br>
            <a:r>
              <a:rPr lang="en-US" cap="none" dirty="0"/>
              <a:t>come to his eternal joy; through Jesus Christ our Lord. Amen.</a:t>
            </a:r>
            <a:endParaRPr lang="en-US" sz="500"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Absolution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Tree>
    <p:extLst>
      <p:ext uri="{BB962C8B-B14F-4D97-AF65-F5344CB8AC3E}">
        <p14:creationId xmlns:p14="http://schemas.microsoft.com/office/powerpoint/2010/main" val="232844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40000"/>
                    <a:lumOff val="60000"/>
                  </a:schemeClr>
                </a:solidFill>
                <a:latin typeface="+mn-lt"/>
              </a:rPr>
              <a:t>The responses</a:t>
            </a:r>
            <a:endParaRPr lang="en-US" dirty="0">
              <a:solidFill>
                <a:schemeClr val="accent6">
                  <a:lumMod val="40000"/>
                  <a:lumOff val="6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a:bodyPr>
          <a:lstStyle/>
          <a:p>
            <a:pPr algn="l"/>
            <a:r>
              <a:rPr lang="en-US" sz="2800" cap="none" dirty="0">
                <a:solidFill>
                  <a:schemeClr val="accent6">
                    <a:lumMod val="40000"/>
                    <a:lumOff val="60000"/>
                  </a:schemeClr>
                </a:solidFill>
              </a:rPr>
              <a:t>O LORD, open thou our lips;</a:t>
            </a:r>
            <a:br>
              <a:rPr lang="en-US" sz="2800" cap="none" dirty="0">
                <a:solidFill>
                  <a:schemeClr val="accent6">
                    <a:lumMod val="40000"/>
                    <a:lumOff val="60000"/>
                  </a:schemeClr>
                </a:solidFill>
              </a:rPr>
            </a:br>
            <a:r>
              <a:rPr lang="en-US" sz="2800" b="1" cap="none" dirty="0">
                <a:solidFill>
                  <a:schemeClr val="accent6">
                    <a:lumMod val="40000"/>
                    <a:lumOff val="60000"/>
                  </a:schemeClr>
                </a:solidFill>
              </a:rPr>
              <a:t>And our mouth shall shew forth thy praise.</a:t>
            </a:r>
          </a:p>
          <a:p>
            <a:pPr algn="l"/>
            <a:r>
              <a:rPr lang="en-US" sz="2800" cap="none" dirty="0">
                <a:solidFill>
                  <a:schemeClr val="accent6">
                    <a:lumMod val="40000"/>
                    <a:lumOff val="60000"/>
                  </a:schemeClr>
                </a:solidFill>
              </a:rPr>
              <a:t>O God, make speed to save us;</a:t>
            </a:r>
            <a:br>
              <a:rPr lang="en-US" sz="2800" cap="none" dirty="0">
                <a:solidFill>
                  <a:schemeClr val="accent6">
                    <a:lumMod val="40000"/>
                    <a:lumOff val="60000"/>
                  </a:schemeClr>
                </a:solidFill>
              </a:rPr>
            </a:br>
            <a:r>
              <a:rPr lang="en-US" sz="2800" b="1" cap="none" dirty="0">
                <a:solidFill>
                  <a:schemeClr val="accent6">
                    <a:lumMod val="40000"/>
                    <a:lumOff val="60000"/>
                  </a:schemeClr>
                </a:solidFill>
              </a:rPr>
              <a:t>O Lord, make haste to help us.</a:t>
            </a:r>
          </a:p>
          <a:p>
            <a:pPr algn="l"/>
            <a:r>
              <a:rPr lang="en-US" sz="2800" cap="none" dirty="0">
                <a:solidFill>
                  <a:schemeClr val="accent6">
                    <a:lumMod val="40000"/>
                    <a:lumOff val="60000"/>
                  </a:schemeClr>
                </a:solidFill>
              </a:rPr>
              <a:t>Glory be to the Father, and to the Son : and to the Holy Ghost;</a:t>
            </a:r>
            <a:br>
              <a:rPr lang="en-US" sz="2800" cap="none" dirty="0">
                <a:solidFill>
                  <a:schemeClr val="accent6">
                    <a:lumMod val="40000"/>
                    <a:lumOff val="60000"/>
                  </a:schemeClr>
                </a:solidFill>
              </a:rPr>
            </a:br>
            <a:r>
              <a:rPr lang="en-US" sz="2800" b="1" cap="none" dirty="0">
                <a:solidFill>
                  <a:schemeClr val="accent6">
                    <a:lumMod val="40000"/>
                    <a:lumOff val="60000"/>
                  </a:schemeClr>
                </a:solidFill>
              </a:rPr>
              <a:t>As it was in the beginning, is now, and ever shall be : </a:t>
            </a:r>
            <a:br>
              <a:rPr lang="en-US" sz="2800" b="1" cap="none" dirty="0">
                <a:solidFill>
                  <a:schemeClr val="accent6">
                    <a:lumMod val="40000"/>
                    <a:lumOff val="60000"/>
                  </a:schemeClr>
                </a:solidFill>
              </a:rPr>
            </a:br>
            <a:r>
              <a:rPr lang="en-US" sz="2800" b="1" cap="none" dirty="0">
                <a:solidFill>
                  <a:schemeClr val="accent6">
                    <a:lumMod val="40000"/>
                    <a:lumOff val="60000"/>
                  </a:schemeClr>
                </a:solidFill>
              </a:rPr>
              <a:t>world without end. Amen.</a:t>
            </a:r>
          </a:p>
          <a:p>
            <a:pPr algn="l"/>
            <a:r>
              <a:rPr lang="en-US" sz="2800" cap="none" dirty="0">
                <a:solidFill>
                  <a:schemeClr val="accent6">
                    <a:lumMod val="40000"/>
                    <a:lumOff val="60000"/>
                  </a:schemeClr>
                </a:solidFill>
              </a:rPr>
              <a:t>Praise ye the Lord;</a:t>
            </a:r>
          </a:p>
          <a:p>
            <a:pPr algn="l"/>
            <a:r>
              <a:rPr lang="en-US" sz="2800" b="1" cap="none" dirty="0">
                <a:solidFill>
                  <a:schemeClr val="accent6">
                    <a:lumMod val="40000"/>
                    <a:lumOff val="60000"/>
                  </a:schemeClr>
                </a:solidFill>
              </a:rPr>
              <a:t>The Lord’s Name be praised.</a:t>
            </a:r>
          </a:p>
        </p:txBody>
      </p:sp>
    </p:spTree>
    <p:extLst>
      <p:ext uri="{BB962C8B-B14F-4D97-AF65-F5344CB8AC3E}">
        <p14:creationId xmlns:p14="http://schemas.microsoft.com/office/powerpoint/2010/main" val="10419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Psalm</a:t>
            </a:r>
          </a:p>
        </p:txBody>
      </p:sp>
      <p:sp>
        <p:nvSpPr>
          <p:cNvPr id="13" name="TextBox 12">
            <a:extLst>
              <a:ext uri="{FF2B5EF4-FFF2-40B4-BE49-F238E27FC236}">
                <a16:creationId xmlns:a16="http://schemas.microsoft.com/office/drawing/2014/main" id="{0EB3D337-FC22-42B2-8F95-02107A8AC5D8}"/>
              </a:ext>
            </a:extLst>
          </p:cNvPr>
          <p:cNvSpPr txBox="1"/>
          <p:nvPr/>
        </p:nvSpPr>
        <p:spPr>
          <a:xfrm>
            <a:off x="424104" y="403464"/>
            <a:ext cx="8946680" cy="1200329"/>
          </a:xfrm>
          <a:prstGeom prst="rect">
            <a:avLst/>
          </a:prstGeom>
          <a:noFill/>
        </p:spPr>
        <p:txBody>
          <a:bodyPr wrap="none" rtlCol="0">
            <a:spAutoFit/>
          </a:bodyPr>
          <a:lstStyle/>
          <a:p>
            <a:r>
              <a:rPr lang="en-GB" sz="3600" b="1" dirty="0">
                <a:solidFill>
                  <a:schemeClr val="accent6">
                    <a:lumMod val="75000"/>
                  </a:schemeClr>
                </a:solidFill>
              </a:rPr>
              <a:t>MUTE - </a:t>
            </a:r>
            <a:r>
              <a:rPr lang="en-GB" sz="3600" dirty="0">
                <a:solidFill>
                  <a:schemeClr val="accent6">
                    <a:lumMod val="75000"/>
                  </a:schemeClr>
                </a:solidFill>
              </a:rPr>
              <a:t>sing along with the psalm at home</a:t>
            </a:r>
          </a:p>
          <a:p>
            <a:r>
              <a:rPr lang="en-GB" sz="3600" dirty="0">
                <a:solidFill>
                  <a:schemeClr val="accent6">
                    <a:lumMod val="75000"/>
                  </a:schemeClr>
                </a:solidFill>
              </a:rPr>
              <a:t>                      Psalm 31.1-5,15-16</a:t>
            </a:r>
          </a:p>
        </p:txBody>
      </p:sp>
      <p:pic>
        <p:nvPicPr>
          <p:cNvPr id="2" name="Online Media 1" title="Psalm 31:1-5, 15-16 - Chant by Paul Weber">
            <a:hlinkClick r:id="" action="ppaction://media"/>
            <a:extLst>
              <a:ext uri="{FF2B5EF4-FFF2-40B4-BE49-F238E27FC236}">
                <a16:creationId xmlns:a16="http://schemas.microsoft.com/office/drawing/2014/main" id="{FA3FCA69-4E01-4574-80B7-56892DA958A5}"/>
              </a:ext>
            </a:extLst>
          </p:cNvPr>
          <p:cNvPicPr>
            <a:picLocks noRot="1" noChangeAspect="1"/>
          </p:cNvPicPr>
          <p:nvPr>
            <a:videoFile r:link="rId1"/>
          </p:nvPr>
        </p:nvPicPr>
        <p:blipFill>
          <a:blip r:embed="rId3"/>
          <a:stretch>
            <a:fillRect/>
          </a:stretch>
        </p:blipFill>
        <p:spPr>
          <a:xfrm>
            <a:off x="1654406" y="1603793"/>
            <a:ext cx="8883188" cy="5019001"/>
          </a:xfrm>
          <a:prstGeom prst="rect">
            <a:avLst/>
          </a:prstGeom>
        </p:spPr>
      </p:pic>
    </p:spTree>
    <p:extLst>
      <p:ext uri="{BB962C8B-B14F-4D97-AF65-F5344CB8AC3E}">
        <p14:creationId xmlns:p14="http://schemas.microsoft.com/office/powerpoint/2010/main" val="2255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r>
              <a:rPr lang="en-GB" sz="1800" b="1" dirty="0">
                <a:effectLst/>
                <a:latin typeface="Times New Roman" panose="02020603050405020304" pitchFamily="18" charset="0"/>
                <a:ea typeface="Times New Roman" panose="02020603050405020304" pitchFamily="18" charset="0"/>
              </a:rPr>
              <a:t>Zechariah 12:9-11, 13:1, 7-9</a:t>
            </a:r>
          </a:p>
          <a:p>
            <a:r>
              <a:rPr lang="en-GB" sz="1800" dirty="0">
                <a:effectLst/>
                <a:latin typeface="Times New Roman" panose="02020603050405020304" pitchFamily="18" charset="0"/>
                <a:ea typeface="Times New Roman" panose="02020603050405020304" pitchFamily="18" charset="0"/>
              </a:rPr>
              <a:t>The Old Testament lesson is written in the 12</a:t>
            </a:r>
            <a:r>
              <a:rPr lang="en-GB" sz="1800" baseline="30000" dirty="0">
                <a:effectLst/>
                <a:latin typeface="Times New Roman" panose="02020603050405020304" pitchFamily="18" charset="0"/>
                <a:ea typeface="Times New Roman" panose="02020603050405020304" pitchFamily="18" charset="0"/>
              </a:rPr>
              <a:t>th</a:t>
            </a:r>
            <a:r>
              <a:rPr lang="en-GB" sz="1800" dirty="0">
                <a:effectLst/>
                <a:latin typeface="Times New Roman" panose="02020603050405020304" pitchFamily="18" charset="0"/>
                <a:ea typeface="Times New Roman" panose="02020603050405020304" pitchFamily="18" charset="0"/>
              </a:rPr>
              <a:t> chapter of the prophet Zechariah beginning to read at the 9</a:t>
            </a:r>
            <a:r>
              <a:rPr lang="en-GB" sz="1800" baseline="30000" dirty="0">
                <a:effectLst/>
                <a:latin typeface="Times New Roman" panose="02020603050405020304" pitchFamily="18" charset="0"/>
                <a:ea typeface="Times New Roman" panose="02020603050405020304" pitchFamily="18" charset="0"/>
              </a:rPr>
              <a:t>th</a:t>
            </a:r>
            <a:r>
              <a:rPr lang="en-GB" sz="1800" dirty="0">
                <a:effectLst/>
                <a:latin typeface="Times New Roman" panose="02020603050405020304" pitchFamily="18" charset="0"/>
                <a:ea typeface="Times New Roman" panose="02020603050405020304" pitchFamily="18" charset="0"/>
              </a:rPr>
              <a:t> verse.</a:t>
            </a:r>
          </a:p>
          <a:p>
            <a:r>
              <a:rPr lang="en-GB" sz="1800" dirty="0">
                <a:effectLst/>
                <a:latin typeface="Times New Roman" panose="02020603050405020304" pitchFamily="18" charset="0"/>
                <a:ea typeface="Times New Roman" panose="02020603050405020304" pitchFamily="18" charset="0"/>
              </a:rPr>
              <a:t>The Lord spoke saying, </a:t>
            </a:r>
          </a:p>
          <a:p>
            <a:r>
              <a:rPr lang="en-GB" sz="1800" dirty="0">
                <a:effectLst/>
                <a:latin typeface="Times New Roman" panose="02020603050405020304" pitchFamily="18" charset="0"/>
                <a:ea typeface="Times New Roman" panose="02020603050405020304" pitchFamily="18" charset="0"/>
              </a:rPr>
              <a:t>And on that day I will seek to destroy all the nations that come against Jerusalem. </a:t>
            </a:r>
          </a:p>
          <a:p>
            <a:r>
              <a:rPr lang="en-GB" sz="1800" dirty="0">
                <a:effectLst/>
                <a:latin typeface="Times New Roman" panose="02020603050405020304" pitchFamily="18" charset="0"/>
                <a:ea typeface="Times New Roman" panose="02020603050405020304" pitchFamily="18" charset="0"/>
              </a:rPr>
              <a:t>And I will pour out a spirit of compassion and supplication on the house of David and the inhabitants of Jerusalem, so that, when they look on the one</a:t>
            </a:r>
            <a:r>
              <a:rPr lang="en-GB" sz="1800" u="sng" baseline="30000" dirty="0">
                <a:solidFill>
                  <a:srgbClr val="0563C1"/>
                </a:solidFill>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 whom they have pierced, they shall mourn for him, as one mourns for an only child, and weep bitterly over him, as one weeps over a firstborn. On that day the mourning in Jerusalem will be as great as the mourning for </a:t>
            </a:r>
            <a:r>
              <a:rPr lang="en-GB" sz="1800" dirty="0" err="1">
                <a:effectLst/>
                <a:latin typeface="Times New Roman" panose="02020603050405020304" pitchFamily="18" charset="0"/>
                <a:ea typeface="Times New Roman" panose="02020603050405020304" pitchFamily="18" charset="0"/>
              </a:rPr>
              <a:t>Hadad-rimmon</a:t>
            </a:r>
            <a:r>
              <a:rPr lang="en-GB" sz="1800" dirty="0">
                <a:effectLst/>
                <a:latin typeface="Times New Roman" panose="02020603050405020304" pitchFamily="18" charset="0"/>
                <a:ea typeface="Times New Roman" panose="02020603050405020304" pitchFamily="18" charset="0"/>
              </a:rPr>
              <a:t> in the plain of Megiddo. </a:t>
            </a:r>
          </a:p>
          <a:p>
            <a:r>
              <a:rPr lang="en-GB" sz="1800" dirty="0">
                <a:effectLst/>
                <a:latin typeface="Times New Roman" panose="02020603050405020304" pitchFamily="18" charset="0"/>
                <a:ea typeface="Times New Roman" panose="02020603050405020304" pitchFamily="18" charset="0"/>
              </a:rPr>
              <a:t>On that day a fountain shall be opened for the house of David and the inhabitants of Jerusalem, to cleanse them from sin and impurity. </a:t>
            </a: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‘Awake, O sword, against my shepherd,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against the man who is my associate,’ </a:t>
            </a:r>
          </a:p>
          <a:p>
            <a:r>
              <a:rPr lang="en-GB" sz="1800" dirty="0">
                <a:effectLst/>
                <a:latin typeface="Times New Roman" panose="02020603050405020304" pitchFamily="18" charset="0"/>
                <a:ea typeface="Times New Roman" panose="02020603050405020304" pitchFamily="18" charset="0"/>
              </a:rPr>
              <a:t>says the Lord of hosts.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Strike the shepherd, that the sheep may be scattered;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I will turn my hand against the little ones. </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In the whole land, says the Lord,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two-thirds shall be cut off and perish,</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one-third shall be left alive. </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And I will put this third into the fire,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refine them as one refines silver,</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test them as gold is tested.</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They will call on my name,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I will answer them.</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I will say, ‘They are my people’;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   and they will say, ‘The Lord is our God.’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ends the Old Testament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l="551" r="551"/>
          <a:stretch/>
        </p:blipFill>
        <p:spPr/>
      </p:pic>
    </p:spTree>
    <p:extLst>
      <p:ext uri="{BB962C8B-B14F-4D97-AF65-F5344CB8AC3E}">
        <p14:creationId xmlns:p14="http://schemas.microsoft.com/office/powerpoint/2010/main" val="35614734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9F73-B6C2-4A43-95E2-833EC48925FE}">
  <ds:schemaRefs>
    <ds:schemaRef ds:uri="http://purl.org/dc/dcmitype/"/>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486</TotalTime>
  <Words>3442</Words>
  <Application>Microsoft Office PowerPoint</Application>
  <PresentationFormat>Widescreen</PresentationFormat>
  <Paragraphs>157</Paragraphs>
  <Slides>31</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Schoolbook, Georgia, serif</vt:lpstr>
      <vt:lpstr>Century, Century Schoolbook, Georgia</vt:lpstr>
      <vt:lpstr>Times New Roman</vt:lpstr>
      <vt:lpstr>Trebuchet MS</vt:lpstr>
      <vt:lpstr>Berlin</vt:lpstr>
      <vt:lpstr>Evensong Sunday 28 March 2021 Palm Sunday</vt:lpstr>
      <vt:lpstr>PowerPoint Presentation</vt:lpstr>
      <vt:lpstr>UNMUTE for  the Sentences</vt:lpstr>
      <vt:lpstr>Exhortation</vt:lpstr>
      <vt:lpstr>PowerPoint Presentation</vt:lpstr>
      <vt:lpstr>PowerPoint Presentation</vt:lpstr>
      <vt:lpstr>The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responses</vt:lpstr>
      <vt:lpstr>Lord’s Prayer</vt:lpstr>
      <vt:lpstr>Versicles</vt:lpstr>
      <vt:lpstr>Collect of the Day</vt:lpstr>
      <vt:lpstr>Second Collect</vt:lpstr>
      <vt:lpstr>THIRD Collect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in Palm Sunday Evensong  this week is Holy Week links to all Holy Week services are on the website www.SECStJohnStMargaret.org.uk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 Sunday 17 January 2021 Conversion of Paul</dc:title>
  <dc:creator>reuben preston</dc:creator>
  <cp:lastModifiedBy>reuben preston</cp:lastModifiedBy>
  <cp:revision>40</cp:revision>
  <dcterms:created xsi:type="dcterms:W3CDTF">2021-01-21T13:17:29Z</dcterms:created>
  <dcterms:modified xsi:type="dcterms:W3CDTF">2021-03-27T12:40:24Z</dcterms:modified>
</cp:coreProperties>
</file>