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8" r:id="rId4"/>
  </p:sldMasterIdLst>
  <p:notesMasterIdLst>
    <p:notesMasterId r:id="rId36"/>
  </p:notesMasterIdLst>
  <p:sldIdLst>
    <p:sldId id="306" r:id="rId5"/>
    <p:sldId id="307" r:id="rId6"/>
    <p:sldId id="308" r:id="rId7"/>
    <p:sldId id="309" r:id="rId8"/>
    <p:sldId id="314" r:id="rId9"/>
    <p:sldId id="315" r:id="rId10"/>
    <p:sldId id="316" r:id="rId11"/>
    <p:sldId id="317" r:id="rId12"/>
    <p:sldId id="310" r:id="rId13"/>
    <p:sldId id="338" r:id="rId14"/>
    <p:sldId id="339" r:id="rId15"/>
    <p:sldId id="318" r:id="rId16"/>
    <p:sldId id="319"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1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2A53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4967" autoAdjust="0"/>
  </p:normalViewPr>
  <p:slideViewPr>
    <p:cSldViewPr snapToGrid="0">
      <p:cViewPr varScale="1">
        <p:scale>
          <a:sx n="75" d="100"/>
          <a:sy n="75" d="100"/>
        </p:scale>
        <p:origin x="54" y="6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4/10/2021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408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87563054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41614272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809235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9015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5908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9327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62723463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Graphic 12">
            <a:extLst>
              <a:ext uri="{FF2B5EF4-FFF2-40B4-BE49-F238E27FC236}">
                <a16:creationId xmlns:a16="http://schemas.microsoft.com/office/drawing/2014/main" id="{0B338063-BA7D-4A3C-93C3-63735A4BB5DC}"/>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8" name="Graphic 13">
            <a:extLst>
              <a:ext uri="{FF2B5EF4-FFF2-40B4-BE49-F238E27FC236}">
                <a16:creationId xmlns:a16="http://schemas.microsoft.com/office/drawing/2014/main" id="{654D62F4-3EE0-4495-BC62-72A7A07ACE09}"/>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9" name="Graphic 15">
            <a:extLst>
              <a:ext uri="{FF2B5EF4-FFF2-40B4-BE49-F238E27FC236}">
                <a16:creationId xmlns:a16="http://schemas.microsoft.com/office/drawing/2014/main" id="{4A1A6885-C183-418E-B77C-C9820AFBC7F8}"/>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0" name="Graphic 22">
            <a:extLst>
              <a:ext uri="{FF2B5EF4-FFF2-40B4-BE49-F238E27FC236}">
                <a16:creationId xmlns:a16="http://schemas.microsoft.com/office/drawing/2014/main" id="{84F64B07-DB24-42B6-8718-7197883B541D}"/>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3A1710D5-7A5A-423B-9162-0FB675F1AFAC}"/>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2" name="Graphic 23">
            <a:extLst>
              <a:ext uri="{FF2B5EF4-FFF2-40B4-BE49-F238E27FC236}">
                <a16:creationId xmlns:a16="http://schemas.microsoft.com/office/drawing/2014/main" id="{3AF5CB07-FD3A-4B6D-9D98-657865494910}"/>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292206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61947270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56832026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89981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6373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91646677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27084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9/3/20XX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3795368201"/>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3714"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ideo" Target="https://www.youtube.com/embed/1-8I3RWFZLY?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video" Target="https://www.youtube.com/embed/qVflueGd1q4?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video" Target="https://www.youtube.com/embed/pNMNApZFMtg?feature=oembed"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video" Target="https://www.youtube.com/embed/TssHTATafi0?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video" Target="https://www.youtube.com/embed/Qvc1sYs5Ddg?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ideo" Target="https://www.youtube.com/embed/dUwPJp52udE?feature=oembed"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0A75583-FDBC-4C32-A0D5-BFF11FAE5BFA}"/>
              </a:ext>
            </a:extLst>
          </p:cNvPr>
          <p:cNvPicPr>
            <a:picLocks noChangeAspect="1"/>
          </p:cNvPicPr>
          <p:nvPr/>
        </p:nvPicPr>
        <p:blipFill rotWithShape="1">
          <a:blip r:embed="rId2"/>
          <a:srcRect l="1844" r="1074"/>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5" name="Picture 4" descr="Photo of St Johns Church Johnstone">
            <a:extLst>
              <a:ext uri="{FF2B5EF4-FFF2-40B4-BE49-F238E27FC236}">
                <a16:creationId xmlns:a16="http://schemas.microsoft.com/office/drawing/2014/main" id="{AF547C28-C9DB-4BF4-803B-AFDDFDFDF9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13" r="-2" b="2121"/>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Photo of St Margarets Church Renfrew">
            <a:extLst>
              <a:ext uri="{FF2B5EF4-FFF2-40B4-BE49-F238E27FC236}">
                <a16:creationId xmlns:a16="http://schemas.microsoft.com/office/drawing/2014/main" id="{7126B502-AD2E-454C-BBA7-7AE8632A51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71" r="2" b="2"/>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3">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207935" y="709514"/>
            <a:ext cx="3936669" cy="1325563"/>
          </a:xfrm>
        </p:spPr>
        <p:txBody>
          <a:bodyPr vert="horz" lIns="91440" tIns="45720" rIns="91440" bIns="45720" rtlCol="0" anchor="ctr">
            <a:normAutofit/>
          </a:bodyPr>
          <a:lstStyle/>
          <a:p>
            <a:pPr algn="l"/>
            <a:r>
              <a:rPr lang="en-US" sz="2200" kern="1200" spc="400" dirty="0">
                <a:solidFill>
                  <a:schemeClr val="tx1"/>
                </a:solidFill>
                <a:latin typeface="+mj-lt"/>
                <a:ea typeface="+mj-ea"/>
                <a:cs typeface="+mj-cs"/>
              </a:rPr>
              <a:t>Evensong</a:t>
            </a:r>
            <a:br>
              <a:rPr lang="en-US" sz="2200" kern="1200" spc="400" dirty="0">
                <a:solidFill>
                  <a:schemeClr val="tx1"/>
                </a:solidFill>
                <a:latin typeface="+mj-lt"/>
                <a:ea typeface="+mj-ea"/>
                <a:cs typeface="+mj-cs"/>
              </a:rPr>
            </a:br>
            <a:r>
              <a:rPr lang="en-US" sz="2200" kern="1200" spc="400" dirty="0">
                <a:solidFill>
                  <a:schemeClr val="tx1"/>
                </a:solidFill>
                <a:latin typeface="+mj-lt"/>
                <a:ea typeface="+mj-ea"/>
                <a:cs typeface="+mj-cs"/>
              </a:rPr>
              <a:t>Sunday 11 April 2021</a:t>
            </a:r>
            <a:br>
              <a:rPr lang="en-US" sz="2200" kern="1200" spc="400" dirty="0">
                <a:solidFill>
                  <a:schemeClr val="tx1"/>
                </a:solidFill>
                <a:latin typeface="+mj-lt"/>
                <a:ea typeface="+mj-ea"/>
                <a:cs typeface="+mj-cs"/>
              </a:rPr>
            </a:br>
            <a:r>
              <a:rPr lang="en-US" sz="2200" kern="1200" spc="400" dirty="0">
                <a:solidFill>
                  <a:schemeClr val="tx1"/>
                </a:solidFill>
                <a:latin typeface="+mj-lt"/>
                <a:ea typeface="+mj-ea"/>
                <a:cs typeface="+mj-cs"/>
              </a:rPr>
              <a:t>Easter 2</a:t>
            </a:r>
            <a:endParaRPr lang="en-US" sz="2200" kern="1200" dirty="0">
              <a:solidFill>
                <a:schemeClr val="tx1"/>
              </a:solidFill>
              <a:latin typeface="+mj-lt"/>
              <a:ea typeface="+mj-ea"/>
              <a:cs typeface="+mj-cs"/>
            </a:endParaRPr>
          </a:p>
        </p:txBody>
      </p:sp>
      <p:sp>
        <p:nvSpPr>
          <p:cNvPr id="18" name="Rectangle 17">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448056" y="2258568"/>
            <a:ext cx="4109876" cy="3922776"/>
          </a:xfrm>
        </p:spPr>
        <p:txBody>
          <a:bodyPr vert="horz" lIns="91440" tIns="45720" rIns="91440" bIns="45720" rtlCol="0">
            <a:normAutofit/>
          </a:bodyPr>
          <a:lstStyle/>
          <a:p>
            <a:pPr indent="-228600" algn="l">
              <a:buFont typeface="Arial" panose="020B0604020202020204" pitchFamily="34" charset="0"/>
              <a:buChar char="•"/>
            </a:pPr>
            <a:r>
              <a:rPr lang="en-US" sz="1700" dirty="0"/>
              <a:t>St Johns Johnstone</a:t>
            </a:r>
            <a:br>
              <a:rPr lang="en-US" sz="1700" dirty="0"/>
            </a:br>
            <a:r>
              <a:rPr lang="en-US" sz="1700" dirty="0"/>
              <a:t>  &amp; St </a:t>
            </a:r>
            <a:r>
              <a:rPr lang="en-US" sz="1700" dirty="0" err="1"/>
              <a:t>Margarets</a:t>
            </a:r>
            <a:r>
              <a:rPr lang="en-US" sz="1700" dirty="0"/>
              <a:t> Renfrew</a:t>
            </a:r>
          </a:p>
          <a:p>
            <a:pPr indent="-228600" algn="l">
              <a:buFont typeface="Arial" panose="020B0604020202020204" pitchFamily="34" charset="0"/>
              <a:buChar char="•"/>
            </a:pPr>
            <a:r>
              <a:rPr lang="en-US" sz="1700" dirty="0"/>
              <a:t>Scottish Episcopal Church</a:t>
            </a:r>
          </a:p>
          <a:p>
            <a:pPr indent="-228600" algn="l">
              <a:buFont typeface="Arial" panose="020B0604020202020204" pitchFamily="34" charset="0"/>
              <a:buChar char="•"/>
            </a:pPr>
            <a:r>
              <a:rPr lang="en-US" sz="1700" dirty="0"/>
              <a:t>Diocese of Glasgow &amp; Galloway</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4" y="136525"/>
            <a:ext cx="6150280" cy="675701"/>
          </a:xfrm>
        </p:spPr>
        <p:txBody>
          <a:bodyPr>
            <a:noAutofit/>
          </a:bodyPr>
          <a:lstStyle/>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Then they approached the king and said concerning the interdict, ‘O king! Did you not sign an interdict, that anyone who prays to anyone, divine or human, within thirty days except to you, O king, shall be thrown into a den of lions?’ The king answered, ‘The thing stands fast, according to the law of the Medes and Persians, which cannot be revoked.’ Then they responded to the king, ‘Daniel, one of the exiles from Judah, pays no attention to you, O king, or to the interdict you have signed, but he is saying his prayers three times a day.’ </a:t>
            </a:r>
          </a:p>
          <a:p>
            <a:r>
              <a:rPr lang="en-US" sz="1800" dirty="0">
                <a:effectLst/>
                <a:latin typeface="Times New Roman" panose="02020603050405020304" pitchFamily="18" charset="0"/>
                <a:ea typeface="Times New Roman" panose="02020603050405020304" pitchFamily="18" charset="0"/>
              </a:rPr>
              <a:t>When the king heard the charge, he was very much distressed. He was determined to save Daniel, and until the sun went down he made every effort to rescue him. Then the conspirators came to the king and said to him, ‘Know, O king, that it is a law of the Medes and Persians that no interdict or ordinance that the king establishes can be changed.’ </a:t>
            </a:r>
          </a:p>
          <a:p>
            <a:r>
              <a:rPr lang="en-US" sz="1800" dirty="0">
                <a:effectLst/>
                <a:latin typeface="Times New Roman" panose="02020603050405020304" pitchFamily="18" charset="0"/>
                <a:ea typeface="Times New Roman" panose="02020603050405020304" pitchFamily="18" charset="0"/>
              </a:rPr>
              <a:t>Then the king gave the command, and Daniel was brought and thrown into the den of lions. </a:t>
            </a:r>
          </a:p>
          <a:p>
            <a:endParaRPr lang="en-US"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king said to Daniel, ‘May your God, whom you faithfully serve, deliver you!’ A stone was brought and laid on the mouth of the den, and the king sealed it with his own signet and with the signet of his lords, so that nothing might be changed concerning Daniel. Then the king went to his palace and spent the night fasting; no food was brought to him, and sleep fled from him. </a:t>
            </a:r>
          </a:p>
          <a:p>
            <a:r>
              <a:rPr lang="en-US" sz="1800" dirty="0">
                <a:effectLst/>
                <a:latin typeface="Times New Roman" panose="02020603050405020304" pitchFamily="18" charset="0"/>
                <a:ea typeface="Times New Roman" panose="02020603050405020304" pitchFamily="18" charset="0"/>
              </a:rPr>
              <a:t>Then, at break of day, the king got up and hurried to the den of lions. When he came near the den where Daniel was, he cried out anxiously to Daniel, ‘O Daniel, servant of the living God, has your God whom you faithfully serve been able to deliver you from the lions?’ Daniel then said to the king, ‘O king, live for ever! My God sent his angel and shut the lions’ mouths so that they would not hurt me, because I was found blameless before him; and also before you, O king, I have done no wrong.’ Then the king was exceedingly glad and commanded that Daniel be taken up out of the den. So Daniel was taken up out of the den, and no kind of harm was found on him, because he had trusted in his God. </a:t>
            </a:r>
          </a:p>
          <a:p>
            <a:r>
              <a:rPr lang="en-US" sz="1800" dirty="0">
                <a:effectLst/>
                <a:latin typeface="Times New Roman" panose="02020603050405020304" pitchFamily="18" charset="0"/>
                <a:ea typeface="Times New Roman" panose="02020603050405020304" pitchFamily="18" charset="0"/>
              </a:rPr>
              <a:t>Here ends the OT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a:xfrm rot="16200000">
            <a:off x="10134599" y="3745532"/>
            <a:ext cx="3547872" cy="365125"/>
          </a:xfrm>
        </p:spPr>
        <p:txBody>
          <a:bodyPr/>
          <a:lstStyle/>
          <a:p>
            <a:r>
              <a:rPr lang="en-US" dirty="0"/>
              <a:t>OLD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t="5763" b="5763"/>
          <a:stretch/>
        </p:blipFill>
        <p:spPr>
          <a:xfrm>
            <a:off x="283464" y="301752"/>
            <a:ext cx="5221224" cy="6263640"/>
          </a:xfrm>
        </p:spPr>
      </p:pic>
    </p:spTree>
    <p:extLst>
      <p:ext uri="{BB962C8B-B14F-4D97-AF65-F5344CB8AC3E}">
        <p14:creationId xmlns:p14="http://schemas.microsoft.com/office/powerpoint/2010/main" val="321874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4" y="136525"/>
            <a:ext cx="6150280" cy="675701"/>
          </a:xfrm>
        </p:spPr>
        <p:txBody>
          <a:bodyPr>
            <a:noAutofit/>
          </a:bodyPr>
          <a:lstStyle/>
          <a:p>
            <a:r>
              <a:rPr lang="en-US" sz="1800" dirty="0">
                <a:effectLst/>
                <a:latin typeface="Times New Roman" panose="02020603050405020304" pitchFamily="18" charset="0"/>
                <a:ea typeface="Times New Roman" panose="02020603050405020304" pitchFamily="18" charset="0"/>
              </a:rPr>
              <a:t>The king said to Daniel, ‘May your God, whom you faithfully serve, deliver you!’ A stone was brought and laid on the mouth of the den, and the king sealed it with his own signet and with the signet of his lords, so that nothing might be changed concerning Daniel. Then the king went to his palace and spent the night fasting; no food was brought to him, and sleep fled from him. </a:t>
            </a:r>
          </a:p>
          <a:p>
            <a:r>
              <a:rPr lang="en-US" sz="1800" dirty="0">
                <a:effectLst/>
                <a:latin typeface="Times New Roman" panose="02020603050405020304" pitchFamily="18" charset="0"/>
                <a:ea typeface="Times New Roman" panose="02020603050405020304" pitchFamily="18" charset="0"/>
              </a:rPr>
              <a:t>Then, at break of day, the king got up and hurried to the den of lions. When he came near the den where Daniel was, he cried out anxiously to Daniel, ‘O Daniel, servant of the living God, has your God whom you faithfully serve been able to deliver you from the lions?’ Daniel then said to the king, ‘O king, live for ever! My God sent his angel and shut the lions’ mouths so that they would not hurt me, because I was found blameless before him; and also before you, O king, I have done no wrong.’ Then the king was exceedingly glad and commanded that Daniel be taken up out of the den. So Daniel was taken up out of the den, and no kind of harm was found on him, because he had trusted in his God. </a:t>
            </a:r>
          </a:p>
          <a:p>
            <a:r>
              <a:rPr lang="en-US" sz="1800" dirty="0">
                <a:effectLst/>
                <a:latin typeface="Times New Roman" panose="02020603050405020304" pitchFamily="18" charset="0"/>
                <a:ea typeface="Times New Roman" panose="02020603050405020304" pitchFamily="18" charset="0"/>
              </a:rPr>
              <a:t>Here ends the OT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a:xfrm rot="16200000">
            <a:off x="10134599" y="3745532"/>
            <a:ext cx="3547872" cy="365125"/>
          </a:xfrm>
        </p:spPr>
        <p:txBody>
          <a:bodyPr/>
          <a:lstStyle/>
          <a:p>
            <a:r>
              <a:rPr lang="en-US" dirty="0"/>
              <a:t>OLD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t="5763" b="5763"/>
          <a:stretch/>
        </p:blipFill>
        <p:spPr>
          <a:xfrm>
            <a:off x="283464" y="301752"/>
            <a:ext cx="5221224" cy="6263640"/>
          </a:xfrm>
        </p:spPr>
      </p:pic>
    </p:spTree>
    <p:extLst>
      <p:ext uri="{BB962C8B-B14F-4D97-AF65-F5344CB8AC3E}">
        <p14:creationId xmlns:p14="http://schemas.microsoft.com/office/powerpoint/2010/main" val="78371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bg2">
                <a:lumMod val="20000"/>
                <a:lumOff val="80000"/>
              </a:schemeClr>
            </a:gs>
            <a:gs pos="0">
              <a:srgbClr val="FFC000"/>
            </a:gs>
          </a:gsLst>
          <a:lin ang="8100000" scaled="1"/>
        </a:gra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The MAGNIFICAT</a:t>
            </a:r>
          </a:p>
        </p:txBody>
      </p:sp>
      <p:sp>
        <p:nvSpPr>
          <p:cNvPr id="13" name="TextBox 12">
            <a:extLst>
              <a:ext uri="{FF2B5EF4-FFF2-40B4-BE49-F238E27FC236}">
                <a16:creationId xmlns:a16="http://schemas.microsoft.com/office/drawing/2014/main" id="{0EB3D337-FC22-42B2-8F95-02107A8AC5D8}"/>
              </a:ext>
            </a:extLst>
          </p:cNvPr>
          <p:cNvSpPr txBox="1"/>
          <p:nvPr/>
        </p:nvSpPr>
        <p:spPr>
          <a:xfrm>
            <a:off x="1366432" y="851770"/>
            <a:ext cx="2323393" cy="646331"/>
          </a:xfrm>
          <a:prstGeom prst="rect">
            <a:avLst/>
          </a:prstGeom>
          <a:noFill/>
        </p:spPr>
        <p:txBody>
          <a:bodyPr wrap="none" rtlCol="0">
            <a:spAutoFit/>
          </a:bodyPr>
          <a:lstStyle/>
          <a:p>
            <a:r>
              <a:rPr lang="en-GB" sz="3600" b="1" dirty="0">
                <a:solidFill>
                  <a:schemeClr val="accent6">
                    <a:lumMod val="75000"/>
                  </a:schemeClr>
                </a:solidFill>
              </a:rPr>
              <a:t>Magnificat</a:t>
            </a:r>
            <a:endParaRPr lang="en-GB" sz="3600" dirty="0">
              <a:solidFill>
                <a:schemeClr val="accent6">
                  <a:lumMod val="75000"/>
                </a:schemeClr>
              </a:solidFill>
            </a:endParaRPr>
          </a:p>
        </p:txBody>
      </p:sp>
      <p:sp>
        <p:nvSpPr>
          <p:cNvPr id="3" name="TextBox 2">
            <a:extLst>
              <a:ext uri="{FF2B5EF4-FFF2-40B4-BE49-F238E27FC236}">
                <a16:creationId xmlns:a16="http://schemas.microsoft.com/office/drawing/2014/main" id="{7CF084AE-771E-41F6-8083-338D009BBB69}"/>
              </a:ext>
            </a:extLst>
          </p:cNvPr>
          <p:cNvSpPr txBox="1"/>
          <p:nvPr/>
        </p:nvSpPr>
        <p:spPr>
          <a:xfrm>
            <a:off x="4156957" y="1063423"/>
            <a:ext cx="16070085" cy="5806461"/>
          </a:xfrm>
          <a:prstGeom prst="rect">
            <a:avLst/>
          </a:prstGeom>
          <a:noFill/>
        </p:spPr>
        <p:txBody>
          <a:bodyPr wrap="square" rtlCol="0">
            <a:spAutoFit/>
          </a:bodyPr>
          <a:lstStyle/>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My soul doth | magni-</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fy</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 Lord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and my spirit hath | rejoiced . in | God my | Saviour.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he | hath re-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garded</a:t>
            </a:r>
            <a:r>
              <a:rPr lang="en-GB" sz="1800" dirty="0">
                <a:effectLst/>
                <a:latin typeface="Calibri" panose="020F0502020204030204" pitchFamily="34" charset="0"/>
                <a:ea typeface="Calibri" panose="020F0502020204030204" pitchFamily="34" charset="0"/>
                <a:cs typeface="Times New Roman" panose="02020603050405020304" pitchFamily="18" charset="0"/>
              </a:rPr>
              <a:t> : the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lowli</a:t>
            </a:r>
            <a:r>
              <a:rPr lang="en-GB" sz="1800" dirty="0">
                <a:effectLst/>
                <a:latin typeface="Calibri" panose="020F0502020204030204" pitchFamily="34" charset="0"/>
                <a:ea typeface="Calibri" panose="020F0502020204030204" pitchFamily="34" charset="0"/>
                <a:cs typeface="Times New Roman" panose="02020603050405020304" pitchFamily="18" charset="0"/>
              </a:rPr>
              <a:t>-ness | of his | handmaiden.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be- | hold, from | henceforth : all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gener</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shall | call me | blessed.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he that is mighty hath | magni-</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fied</a:t>
            </a:r>
            <a:r>
              <a:rPr lang="en-GB" sz="1800" dirty="0">
                <a:effectLst/>
                <a:latin typeface="Calibri" panose="020F0502020204030204" pitchFamily="34" charset="0"/>
                <a:ea typeface="Calibri" panose="020F0502020204030204" pitchFamily="34" charset="0"/>
                <a:cs typeface="Times New Roman" panose="02020603050405020304" pitchFamily="18" charset="0"/>
              </a:rPr>
              <a:t> | me : and | holy | is his | Name.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And his mercy is on | them that | fear him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through- | out all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gener</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shewed | strength . with his | arm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scattered the proud in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imagi</a:t>
            </a:r>
            <a:r>
              <a:rPr lang="en-GB" sz="1800" dirty="0">
                <a:effectLst/>
                <a:latin typeface="Calibri" panose="020F0502020204030204" pitchFamily="34" charset="0"/>
                <a:ea typeface="Calibri" panose="020F0502020204030204" pitchFamily="34" charset="0"/>
                <a:cs typeface="Times New Roman" panose="02020603050405020304" pitchFamily="18" charset="0"/>
              </a:rPr>
              <a:t>- | nation | of their | hearts.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put down the | mighty . from their | seat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and hath ex-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alted</a:t>
            </a:r>
            <a:r>
              <a:rPr lang="en-GB" sz="1800" dirty="0">
                <a:effectLst/>
                <a:latin typeface="Calibri" panose="020F0502020204030204" pitchFamily="34" charset="0"/>
                <a:ea typeface="Calibri" panose="020F0502020204030204" pitchFamily="34" charset="0"/>
                <a:cs typeface="Times New Roman" panose="02020603050405020304" pitchFamily="18" charset="0"/>
              </a:rPr>
              <a:t> . the | humble . and | meek.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filled the hungry with | good | things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and the rich he | hath sent | empty . a - |way.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re-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membering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 his | mercy : hath | holpen . his | servant | Israel,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As he promised to | our fore- | fathers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Abraham | and his | seed for | ever.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GLORIA</a:t>
            </a:r>
          </a:p>
          <a:p>
            <a:endParaRPr lang="en-GB" dirty="0">
              <a:solidFill>
                <a:schemeClr val="accent6">
                  <a:lumMod val="75000"/>
                </a:schemeClr>
              </a:solidFill>
            </a:endParaRPr>
          </a:p>
        </p:txBody>
      </p:sp>
      <p:pic>
        <p:nvPicPr>
          <p:cNvPr id="4" name="Online Media 3" title="Magnificat &amp; Nunc dimittis (Chantwise) - Guildford Cathedral Choir (Barry Rose)">
            <a:hlinkClick r:id="" action="ppaction://media"/>
            <a:extLst>
              <a:ext uri="{FF2B5EF4-FFF2-40B4-BE49-F238E27FC236}">
                <a16:creationId xmlns:a16="http://schemas.microsoft.com/office/drawing/2014/main" id="{A73FF7F0-613B-41E7-9D78-590B329B32B7}"/>
              </a:ext>
            </a:extLst>
          </p:cNvPr>
          <p:cNvPicPr>
            <a:picLocks noRot="1" noChangeAspect="1"/>
          </p:cNvPicPr>
          <p:nvPr>
            <a:videoFile r:link="rId1"/>
          </p:nvPr>
        </p:nvPicPr>
        <p:blipFill>
          <a:blip r:embed="rId3"/>
          <a:stretch>
            <a:fillRect/>
          </a:stretch>
        </p:blipFill>
        <p:spPr>
          <a:xfrm>
            <a:off x="1028383" y="1498101"/>
            <a:ext cx="3570708" cy="2017450"/>
          </a:xfrm>
          <a:prstGeom prst="rect">
            <a:avLst/>
          </a:prstGeom>
        </p:spPr>
      </p:pic>
    </p:spTree>
    <p:extLst>
      <p:ext uri="{BB962C8B-B14F-4D97-AF65-F5344CB8AC3E}">
        <p14:creationId xmlns:p14="http://schemas.microsoft.com/office/powerpoint/2010/main" val="41172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5" y="136525"/>
            <a:ext cx="5504145" cy="675701"/>
          </a:xfrm>
        </p:spPr>
        <p:txBody>
          <a:bodyPr>
            <a:noAutofit/>
          </a:bodyPr>
          <a:lstStyle/>
          <a:p>
            <a:r>
              <a:rPr lang="en-US" sz="1800" b="1" dirty="0">
                <a:effectLst/>
                <a:latin typeface="Times New Roman" panose="02020603050405020304" pitchFamily="18" charset="0"/>
                <a:ea typeface="Times New Roman" panose="02020603050405020304" pitchFamily="18" charset="0"/>
              </a:rPr>
              <a:t>1 Corinthians 5:6-8</a:t>
            </a:r>
          </a:p>
          <a:p>
            <a:r>
              <a:rPr lang="en-US" sz="1800" dirty="0">
                <a:effectLst/>
                <a:latin typeface="Times New Roman" panose="02020603050405020304" pitchFamily="18" charset="0"/>
                <a:ea typeface="Times New Roman" panose="02020603050405020304" pitchFamily="18" charset="0"/>
              </a:rPr>
              <a:t>The New Testament lesson is written in the 5th chapter of St Paul’s 1st letter to the Corinthians beginning to read at the 6th verse</a:t>
            </a:r>
          </a:p>
          <a:p>
            <a:r>
              <a:rPr lang="en-US" sz="1800" dirty="0">
                <a:effectLst/>
                <a:latin typeface="Times New Roman" panose="02020603050405020304" pitchFamily="18" charset="0"/>
                <a:ea typeface="Times New Roman" panose="02020603050405020304" pitchFamily="18" charset="0"/>
              </a:rPr>
              <a:t>Do you not know that a little yeast leavens the whole batch of dough? Clean out the old yeast so that you may be a new batch, as you really are unleavened. For our paschal lamb, Christ, has been sacrificed. Therefore, let us celebrate the festival, not with the old yeast, the yeast of malice and evil, but with the unleavened bread of sincerity and truth. </a:t>
            </a:r>
          </a:p>
          <a:p>
            <a:r>
              <a:rPr lang="en-US" sz="1800" dirty="0">
                <a:effectLst/>
                <a:latin typeface="Times New Roman" panose="02020603050405020304" pitchFamily="18" charset="0"/>
                <a:ea typeface="Times New Roman" panose="02020603050405020304" pitchFamily="18" charset="0"/>
              </a:rPr>
              <a:t>Here ends the NT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NEW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t="1114" b="1114"/>
          <a:stretch/>
        </p:blipFill>
        <p:spPr>
          <a:xfrm>
            <a:off x="283464" y="301752"/>
            <a:ext cx="5221224" cy="6263640"/>
          </a:xfrm>
        </p:spPr>
      </p:pic>
    </p:spTree>
    <p:extLst>
      <p:ext uri="{BB962C8B-B14F-4D97-AF65-F5344CB8AC3E}">
        <p14:creationId xmlns:p14="http://schemas.microsoft.com/office/powerpoint/2010/main" val="366503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FFFFCC"/>
            </a:gs>
            <a:gs pos="0">
              <a:srgbClr val="FFC000"/>
            </a:gs>
          </a:gsLst>
          <a:lin ang="8100000" scaled="1"/>
        </a:gra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solidFill>
                  <a:schemeClr val="tx1"/>
                </a:solidFill>
              </a:rPr>
              <a:t>Nunc Dimittis</a:t>
            </a:r>
          </a:p>
        </p:txBody>
      </p:sp>
      <p:sp>
        <p:nvSpPr>
          <p:cNvPr id="13" name="TextBox 12">
            <a:extLst>
              <a:ext uri="{FF2B5EF4-FFF2-40B4-BE49-F238E27FC236}">
                <a16:creationId xmlns:a16="http://schemas.microsoft.com/office/drawing/2014/main" id="{0EB3D337-FC22-42B2-8F95-02107A8AC5D8}"/>
              </a:ext>
            </a:extLst>
          </p:cNvPr>
          <p:cNvSpPr txBox="1"/>
          <p:nvPr/>
        </p:nvSpPr>
        <p:spPr>
          <a:xfrm>
            <a:off x="1366432" y="851770"/>
            <a:ext cx="2792175" cy="646331"/>
          </a:xfrm>
          <a:prstGeom prst="rect">
            <a:avLst/>
          </a:prstGeom>
          <a:noFill/>
        </p:spPr>
        <p:txBody>
          <a:bodyPr wrap="none" rtlCol="0">
            <a:spAutoFit/>
          </a:bodyPr>
          <a:lstStyle/>
          <a:p>
            <a:r>
              <a:rPr lang="en-GB" sz="3600" b="1" dirty="0"/>
              <a:t>Nunc Dimittis</a:t>
            </a:r>
            <a:endParaRPr lang="en-GB" sz="3600" dirty="0"/>
          </a:p>
        </p:txBody>
      </p:sp>
      <p:sp>
        <p:nvSpPr>
          <p:cNvPr id="3" name="TextBox 2">
            <a:extLst>
              <a:ext uri="{FF2B5EF4-FFF2-40B4-BE49-F238E27FC236}">
                <a16:creationId xmlns:a16="http://schemas.microsoft.com/office/drawing/2014/main" id="{7CF084AE-771E-41F6-8083-338D009BBB69}"/>
              </a:ext>
            </a:extLst>
          </p:cNvPr>
          <p:cNvSpPr txBox="1"/>
          <p:nvPr/>
        </p:nvSpPr>
        <p:spPr>
          <a:xfrm>
            <a:off x="1366432" y="3429000"/>
            <a:ext cx="16070085" cy="3360985"/>
          </a:xfrm>
          <a:prstGeom prst="rect">
            <a:avLst/>
          </a:prstGeom>
          <a:noFill/>
        </p:spPr>
        <p:txBody>
          <a:bodyPr wrap="square" rtlCol="0">
            <a:spAutoFit/>
          </a:bodyPr>
          <a:lstStyle/>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 	Lord, now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lettest</a:t>
            </a:r>
            <a:r>
              <a:rPr lang="en-US" sz="2000" dirty="0">
                <a:effectLst/>
                <a:latin typeface="Calibri" panose="020F0502020204030204" pitchFamily="34" charset="0"/>
                <a:ea typeface="Calibri" panose="020F0502020204030204" pitchFamily="34" charset="0"/>
                <a:cs typeface="Times New Roman" panose="02020603050405020304" pitchFamily="18" charset="0"/>
              </a:rPr>
              <a:t> thou thy servant de- | part in | peace : </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ac- | cording | to thy | word.</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 	For mine eyes have seen | thy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sal</a:t>
            </a:r>
            <a:r>
              <a:rPr lang="en-US" sz="2000" dirty="0">
                <a:effectLst/>
                <a:latin typeface="Calibri" panose="020F0502020204030204" pitchFamily="34" charset="0"/>
                <a:ea typeface="Calibri" panose="020F0502020204030204" pitchFamily="34" charset="0"/>
                <a:cs typeface="Times New Roman" panose="02020603050405020304" pitchFamily="18" charset="0"/>
              </a:rPr>
              <a:t>- |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vation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 </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which thou hast pre- | pared be-fore the | face . of all | people.</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 	To be a light to | lighten . the | Gentiles : </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and to be the | glory . of thy | people | Israel.</a:t>
            </a:r>
          </a:p>
          <a:p>
            <a:pPr marL="4572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GLORIA</a:t>
            </a:r>
          </a:p>
          <a:p>
            <a:pPr marL="457200">
              <a:lnSpc>
                <a:spcPct val="107000"/>
              </a:lnSpc>
              <a:spcAft>
                <a:spcPts val="800"/>
              </a:spcAft>
            </a:pPr>
            <a:endParaRPr lang="en-GB" dirty="0"/>
          </a:p>
        </p:txBody>
      </p:sp>
      <p:pic>
        <p:nvPicPr>
          <p:cNvPr id="2" name="Online Media 1" title="Nunc dimittis (Anglican chant: James Nares) - Guildford Cathedral Choir (Barry Rose)">
            <a:hlinkClick r:id="" action="ppaction://media"/>
            <a:extLst>
              <a:ext uri="{FF2B5EF4-FFF2-40B4-BE49-F238E27FC236}">
                <a16:creationId xmlns:a16="http://schemas.microsoft.com/office/drawing/2014/main" id="{581D4661-8BF4-4BBE-AD18-5225B6EEF101}"/>
              </a:ext>
            </a:extLst>
          </p:cNvPr>
          <p:cNvPicPr>
            <a:picLocks noRot="1" noChangeAspect="1"/>
          </p:cNvPicPr>
          <p:nvPr>
            <a:videoFile r:link="rId1"/>
          </p:nvPr>
        </p:nvPicPr>
        <p:blipFill>
          <a:blip r:embed="rId3"/>
          <a:stretch>
            <a:fillRect/>
          </a:stretch>
        </p:blipFill>
        <p:spPr>
          <a:xfrm>
            <a:off x="6736060" y="532651"/>
            <a:ext cx="4936143" cy="2788921"/>
          </a:xfrm>
          <a:prstGeom prst="rect">
            <a:avLst/>
          </a:prstGeom>
        </p:spPr>
      </p:pic>
    </p:spTree>
    <p:extLst>
      <p:ext uri="{BB962C8B-B14F-4D97-AF65-F5344CB8AC3E}">
        <p14:creationId xmlns:p14="http://schemas.microsoft.com/office/powerpoint/2010/main" val="35162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a:stretch/>
        </p:blipFill>
        <p:spPr>
          <a:xfrm>
            <a:off x="7498081" y="986917"/>
            <a:ext cx="3765260" cy="376526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43502" y="402211"/>
            <a:ext cx="9870509" cy="5833997"/>
          </a:xfrm>
        </p:spPr>
        <p:txBody>
          <a:bodyPr>
            <a:noAutofit/>
          </a:bodyPr>
          <a:lstStyle/>
          <a:p>
            <a:pPr>
              <a:lnSpc>
                <a:spcPct val="100000"/>
              </a:lnSpc>
            </a:pPr>
            <a:r>
              <a:rPr lang="en-US" sz="2400" b="1" cap="none" dirty="0"/>
              <a:t>I BELIEVE in God the Father Almighty, </a:t>
            </a:r>
            <a:br>
              <a:rPr lang="en-US" sz="2400" b="1" cap="none" dirty="0"/>
            </a:br>
            <a:r>
              <a:rPr lang="en-US" sz="2400" b="1" cap="none" dirty="0"/>
              <a:t>Maker of heaven and earth:</a:t>
            </a:r>
            <a:br>
              <a:rPr lang="en-US" sz="2400" b="1" cap="none" dirty="0"/>
            </a:br>
            <a:r>
              <a:rPr lang="en-US" sz="2400" b="1" cap="none" dirty="0"/>
              <a:t>And in Jesus Christ his only Son our Lord, </a:t>
            </a:r>
            <a:br>
              <a:rPr lang="en-US" sz="2400" b="1" cap="none" dirty="0"/>
            </a:br>
            <a:r>
              <a:rPr lang="en-US" sz="2400" b="1" cap="none" dirty="0"/>
              <a:t>Who was conceived by the holy Ghost, </a:t>
            </a:r>
            <a:br>
              <a:rPr lang="en-US" sz="2400" b="1" cap="none" dirty="0"/>
            </a:br>
            <a:r>
              <a:rPr lang="en-US" sz="2400" b="1" cap="none" dirty="0"/>
              <a:t>Born of the Virgin Mary, </a:t>
            </a:r>
            <a:br>
              <a:rPr lang="en-US" sz="2400" b="1" cap="none" dirty="0"/>
            </a:br>
            <a:r>
              <a:rPr lang="en-US" sz="2400" b="1" cap="none" dirty="0"/>
              <a:t>Suffered under Pontius Pilate, </a:t>
            </a:r>
            <a:br>
              <a:rPr lang="en-US" sz="2400" b="1" cap="none" dirty="0"/>
            </a:br>
            <a:r>
              <a:rPr lang="en-US" sz="2400" b="1" cap="none" dirty="0"/>
              <a:t>Was crucified, dead, and buried: </a:t>
            </a:r>
            <a:br>
              <a:rPr lang="en-US" sz="2400" b="1" cap="none" dirty="0"/>
            </a:br>
            <a:r>
              <a:rPr lang="en-US" sz="2400" b="1" cap="none" dirty="0"/>
              <a:t>He descended into hell. </a:t>
            </a:r>
            <a:br>
              <a:rPr lang="en-US" sz="2400" b="1" cap="none" dirty="0"/>
            </a:br>
            <a:r>
              <a:rPr lang="en-US" sz="2400" b="1" cap="none" dirty="0"/>
              <a:t>The third day he rose again from the dead; </a:t>
            </a:r>
            <a:br>
              <a:rPr lang="en-US" sz="2400" b="1" cap="none" dirty="0"/>
            </a:br>
            <a:r>
              <a:rPr lang="en-US" sz="2400" b="1" cap="none" dirty="0"/>
              <a:t>He ascended into heaven, </a:t>
            </a:r>
            <a:br>
              <a:rPr lang="en-US" sz="2400" b="1" cap="none" dirty="0"/>
            </a:br>
            <a:r>
              <a:rPr lang="en-US" sz="2400" b="1" cap="none" dirty="0"/>
              <a:t>And </a:t>
            </a:r>
            <a:r>
              <a:rPr lang="en-US" sz="2400" b="1" cap="none" dirty="0" err="1"/>
              <a:t>sitteth</a:t>
            </a:r>
            <a:r>
              <a:rPr lang="en-US" sz="2400" b="1" cap="none" dirty="0"/>
              <a:t> on the right hand of God the Father Almighty; </a:t>
            </a:r>
            <a:br>
              <a:rPr lang="en-US" sz="2400" b="1" cap="none" dirty="0"/>
            </a:br>
            <a:r>
              <a:rPr lang="en-US" sz="2400" b="1" cap="none" dirty="0"/>
              <a:t>From thence he shall come to judge the quick and the dead.</a:t>
            </a:r>
            <a:br>
              <a:rPr lang="en-US" sz="2400" b="1" cap="none" dirty="0"/>
            </a:br>
            <a:r>
              <a:rPr lang="en-US" sz="2400" b="1" cap="none" dirty="0"/>
              <a:t>I believe in the Holy Ghost;  The holy Catholic Church; </a:t>
            </a:r>
            <a:br>
              <a:rPr lang="en-US" sz="2400" b="1" cap="none" dirty="0"/>
            </a:br>
            <a:r>
              <a:rPr lang="en-US" sz="2400" b="1" cap="none" dirty="0"/>
              <a:t>The Communion of Saints; </a:t>
            </a:r>
            <a:br>
              <a:rPr lang="en-US" sz="2400" b="1" cap="none" dirty="0"/>
            </a:br>
            <a:r>
              <a:rPr lang="en-US" sz="2400" b="1" cap="none" dirty="0"/>
              <a:t>The Forgiveness of sins; </a:t>
            </a:r>
            <a:br>
              <a:rPr lang="en-US" sz="2400" b="1" cap="none" dirty="0"/>
            </a:br>
            <a:r>
              <a:rPr lang="en-US" sz="2400" b="1" cap="none" dirty="0"/>
              <a:t>The Resurrection of the body, </a:t>
            </a:r>
            <a:br>
              <a:rPr lang="en-US" sz="2400" b="1" cap="none" dirty="0"/>
            </a:br>
            <a:r>
              <a:rPr lang="en-US" sz="2400" b="1" cap="none" dirty="0"/>
              <a:t>And the Life everlasting. Amen.</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Apostles Creed</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15</a:t>
            </a:fld>
            <a:endParaRPr lang="en-US" dirty="0"/>
          </a:p>
        </p:txBody>
      </p:sp>
      <p:pic>
        <p:nvPicPr>
          <p:cNvPr id="3" name="Picture 2">
            <a:extLst>
              <a:ext uri="{FF2B5EF4-FFF2-40B4-BE49-F238E27FC236}">
                <a16:creationId xmlns:a16="http://schemas.microsoft.com/office/drawing/2014/main" id="{933CE192-D487-4696-A2A7-CBD2B8E345EB}"/>
              </a:ext>
            </a:extLst>
          </p:cNvPr>
          <p:cNvPicPr>
            <a:picLocks noChangeAspect="1"/>
          </p:cNvPicPr>
          <p:nvPr/>
        </p:nvPicPr>
        <p:blipFill>
          <a:blip r:embed="rId3"/>
          <a:stretch>
            <a:fillRect/>
          </a:stretch>
        </p:blipFill>
        <p:spPr>
          <a:xfrm>
            <a:off x="9270608" y="5031645"/>
            <a:ext cx="2980065" cy="1860885"/>
          </a:xfrm>
          <a:prstGeom prst="rect">
            <a:avLst/>
          </a:prstGeom>
        </p:spPr>
      </p:pic>
    </p:spTree>
    <p:extLst>
      <p:ext uri="{BB962C8B-B14F-4D97-AF65-F5344CB8AC3E}">
        <p14:creationId xmlns:p14="http://schemas.microsoft.com/office/powerpoint/2010/main" val="350072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75000"/>
              </a:schemeClr>
            </a:gs>
            <a:gs pos="82000">
              <a:srgbClr val="FFC000"/>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latin typeface="+mn-lt"/>
              </a:rPr>
              <a:t>responses</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9" y="1327759"/>
            <a:ext cx="11173216" cy="5298509"/>
          </a:xfrm>
        </p:spPr>
        <p:txBody>
          <a:bodyPr>
            <a:normAutofit/>
          </a:bodyPr>
          <a:lstStyle/>
          <a:p>
            <a:pPr algn="l"/>
            <a:r>
              <a:rPr lang="en-US" sz="2800" dirty="0">
                <a:solidFill>
                  <a:schemeClr val="tx1"/>
                </a:solidFill>
              </a:rPr>
              <a:t> The Lord be with you;</a:t>
            </a:r>
          </a:p>
          <a:p>
            <a:pPr algn="l"/>
            <a:r>
              <a:rPr lang="en-US" sz="2800" dirty="0">
                <a:solidFill>
                  <a:schemeClr val="tx1"/>
                </a:solidFill>
              </a:rPr>
              <a:t>        </a:t>
            </a:r>
            <a:r>
              <a:rPr lang="en-US" sz="3600" b="1" dirty="0">
                <a:solidFill>
                  <a:schemeClr val="tx1"/>
                </a:solidFill>
              </a:rPr>
              <a:t>And with thy spirit.</a:t>
            </a:r>
          </a:p>
          <a:p>
            <a:pPr algn="l"/>
            <a:r>
              <a:rPr lang="en-US" sz="2800" dirty="0">
                <a:solidFill>
                  <a:schemeClr val="tx1"/>
                </a:solidFill>
              </a:rPr>
              <a:t>        </a:t>
            </a:r>
          </a:p>
          <a:p>
            <a:pPr algn="l"/>
            <a:r>
              <a:rPr lang="en-US" sz="2800" dirty="0">
                <a:solidFill>
                  <a:schemeClr val="tx1"/>
                </a:solidFill>
              </a:rPr>
              <a:t>Let us pray.</a:t>
            </a:r>
          </a:p>
          <a:p>
            <a:pPr algn="l"/>
            <a:r>
              <a:rPr lang="en-US" sz="2800" dirty="0">
                <a:solidFill>
                  <a:schemeClr val="tx1"/>
                </a:solidFill>
              </a:rPr>
              <a:t>        Lord, have mercy upon us.</a:t>
            </a:r>
          </a:p>
          <a:p>
            <a:pPr algn="l"/>
            <a:r>
              <a:rPr lang="en-US" sz="3600" dirty="0">
                <a:solidFill>
                  <a:schemeClr val="tx1"/>
                </a:solidFill>
              </a:rPr>
              <a:t>        </a:t>
            </a:r>
            <a:r>
              <a:rPr lang="en-US" sz="3600" b="1" dirty="0">
                <a:solidFill>
                  <a:schemeClr val="tx1"/>
                </a:solidFill>
              </a:rPr>
              <a:t>Christ, have mercy upon us.</a:t>
            </a:r>
          </a:p>
          <a:p>
            <a:pPr algn="l"/>
            <a:r>
              <a:rPr lang="en-US" sz="2800" dirty="0">
                <a:solidFill>
                  <a:schemeClr val="tx1"/>
                </a:solidFill>
              </a:rPr>
              <a:t>        Lord, have mercy upon us.</a:t>
            </a:r>
            <a:endParaRPr lang="en-US" sz="2800" b="1" dirty="0">
              <a:solidFill>
                <a:schemeClr val="tx1"/>
              </a:solidFill>
            </a:endParaRPr>
          </a:p>
        </p:txBody>
      </p:sp>
    </p:spTree>
    <p:extLst>
      <p:ext uri="{BB962C8B-B14F-4D97-AF65-F5344CB8AC3E}">
        <p14:creationId xmlns:p14="http://schemas.microsoft.com/office/powerpoint/2010/main" val="134366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FFC000"/>
            </a:gs>
            <a:gs pos="5000">
              <a:schemeClr val="bg1">
                <a:lumMod val="9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latin typeface="+mn-lt"/>
              </a:rPr>
              <a:t>Lord’s Prayer</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9" y="1327759"/>
            <a:ext cx="11173216" cy="5298509"/>
          </a:xfrm>
          <a:noFill/>
        </p:spPr>
        <p:txBody>
          <a:bodyPr>
            <a:normAutofit/>
          </a:bodyPr>
          <a:lstStyle/>
          <a:p>
            <a:pPr marR="74930">
              <a:lnSpc>
                <a:spcPct val="105000"/>
              </a:lnSpc>
              <a:spcAft>
                <a:spcPts val="800"/>
              </a:spcAft>
            </a:pPr>
            <a:r>
              <a:rPr lang="en-GB" sz="32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Father </a:t>
            </a: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which art in heaven,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Hallowed be thy Name,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Thy kingdom come,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Thy will be done,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earth as it is in heaven.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Give us this day our daily bread;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forgive us our trespasses,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we forgive them that trespass against us;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lead us not into temptation,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 deliver us from evil. Amen.</a:t>
            </a:r>
            <a:endParaRPr lang="en-GB" sz="18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92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FFFF00"/>
            </a:gs>
            <a:gs pos="5000">
              <a:srgbClr val="FFFFCC"/>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latin typeface="+mn-lt"/>
              </a:rPr>
              <a:t>Versicles</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fontScale="92500" lnSpcReduction="10000"/>
          </a:bodyPr>
          <a:lstStyle/>
          <a:p>
            <a:pPr marR="74930" algn="l">
              <a:lnSpc>
                <a:spcPct val="105000"/>
              </a:lnSpc>
              <a:spcAft>
                <a:spcPts val="800"/>
              </a:spcAft>
            </a:pPr>
            <a:r>
              <a:rPr lang="en-US" sz="2800" cap="none" dirty="0">
                <a:solidFill>
                  <a:schemeClr val="tx1"/>
                </a:solidFill>
              </a:rPr>
              <a:t>O Lord, shew thy mercy upon us; </a:t>
            </a:r>
            <a:r>
              <a:rPr lang="en-US" sz="3200" b="1" cap="none" dirty="0">
                <a:solidFill>
                  <a:schemeClr val="tx1"/>
                </a:solidFill>
              </a:rPr>
              <a:t>And grant us thy salvation.</a:t>
            </a:r>
          </a:p>
          <a:p>
            <a:pPr marR="74930" algn="l">
              <a:lnSpc>
                <a:spcPct val="105000"/>
              </a:lnSpc>
              <a:spcAft>
                <a:spcPts val="800"/>
              </a:spcAft>
            </a:pPr>
            <a:r>
              <a:rPr lang="en-US" sz="2800" cap="none" dirty="0">
                <a:solidFill>
                  <a:schemeClr val="tx1"/>
                </a:solidFill>
              </a:rPr>
              <a:t>O Lord, save the Queen;   </a:t>
            </a:r>
            <a:r>
              <a:rPr lang="en-US" sz="3200" b="1" cap="none" dirty="0">
                <a:solidFill>
                  <a:schemeClr val="tx1"/>
                </a:solidFill>
              </a:rPr>
              <a:t>And mercifully hear us when we call upon thee.</a:t>
            </a:r>
          </a:p>
          <a:p>
            <a:pPr marR="74930" algn="l">
              <a:lnSpc>
                <a:spcPct val="105000"/>
              </a:lnSpc>
              <a:spcAft>
                <a:spcPts val="800"/>
              </a:spcAft>
            </a:pPr>
            <a:r>
              <a:rPr lang="en-US" sz="2800" cap="none" dirty="0">
                <a:solidFill>
                  <a:schemeClr val="tx1"/>
                </a:solidFill>
              </a:rPr>
              <a:t>Endue thy Ministers with righteousness;   </a:t>
            </a:r>
            <a:r>
              <a:rPr lang="en-US" sz="3000" b="1" cap="none" dirty="0">
                <a:solidFill>
                  <a:schemeClr val="tx1"/>
                </a:solidFill>
              </a:rPr>
              <a:t>And make thy chosen people joyful.</a:t>
            </a:r>
          </a:p>
          <a:p>
            <a:pPr marR="74930" algn="l">
              <a:lnSpc>
                <a:spcPct val="105000"/>
              </a:lnSpc>
              <a:spcAft>
                <a:spcPts val="800"/>
              </a:spcAft>
            </a:pPr>
            <a:r>
              <a:rPr lang="en-US" sz="2800" cap="none" dirty="0">
                <a:solidFill>
                  <a:schemeClr val="tx1"/>
                </a:solidFill>
              </a:rPr>
              <a:t>O Lord, save thy people;   </a:t>
            </a:r>
            <a:r>
              <a:rPr lang="en-US" sz="3000" b="1" cap="none" dirty="0">
                <a:solidFill>
                  <a:schemeClr val="tx1"/>
                </a:solidFill>
              </a:rPr>
              <a:t>And bless thine inheritance.</a:t>
            </a:r>
          </a:p>
          <a:p>
            <a:pPr marR="74930" algn="l">
              <a:lnSpc>
                <a:spcPct val="105000"/>
              </a:lnSpc>
              <a:spcAft>
                <a:spcPts val="800"/>
              </a:spcAft>
            </a:pPr>
            <a:r>
              <a:rPr lang="en-US" sz="2800" cap="none" dirty="0">
                <a:solidFill>
                  <a:schemeClr val="tx1"/>
                </a:solidFill>
              </a:rPr>
              <a:t>Give peace in our time, O Lord;</a:t>
            </a:r>
          </a:p>
          <a:p>
            <a:pPr marR="74930" algn="l">
              <a:lnSpc>
                <a:spcPct val="105000"/>
              </a:lnSpc>
              <a:spcAft>
                <a:spcPts val="800"/>
              </a:spcAft>
            </a:pPr>
            <a:r>
              <a:rPr lang="en-US" sz="2800" cap="none" dirty="0">
                <a:solidFill>
                  <a:schemeClr val="tx1"/>
                </a:solidFill>
              </a:rPr>
              <a:t>  	</a:t>
            </a:r>
            <a:r>
              <a:rPr lang="en-US" sz="3000" b="1" cap="none" dirty="0">
                <a:solidFill>
                  <a:schemeClr val="tx1"/>
                </a:solidFill>
              </a:rPr>
              <a:t>Because there is none other that </a:t>
            </a:r>
            <a:r>
              <a:rPr lang="en-US" sz="3000" b="1" cap="none" dirty="0" err="1">
                <a:solidFill>
                  <a:schemeClr val="tx1"/>
                </a:solidFill>
              </a:rPr>
              <a:t>fighteth</a:t>
            </a:r>
            <a:r>
              <a:rPr lang="en-US" sz="3000" b="1" cap="none" dirty="0">
                <a:solidFill>
                  <a:schemeClr val="tx1"/>
                </a:solidFill>
              </a:rPr>
              <a:t> for us, but only thou, O God.</a:t>
            </a:r>
          </a:p>
          <a:p>
            <a:pPr marR="74930" algn="l">
              <a:lnSpc>
                <a:spcPct val="105000"/>
              </a:lnSpc>
              <a:spcAft>
                <a:spcPts val="800"/>
              </a:spcAft>
            </a:pPr>
            <a:r>
              <a:rPr lang="en-US" sz="2800" cap="none" dirty="0">
                <a:solidFill>
                  <a:schemeClr val="tx1"/>
                </a:solidFill>
              </a:rPr>
              <a:t>O God, make clean our hearts within us;   </a:t>
            </a:r>
            <a:r>
              <a:rPr lang="en-US" sz="3000" b="1" cap="none" dirty="0">
                <a:solidFill>
                  <a:schemeClr val="tx1"/>
                </a:solidFill>
              </a:rPr>
              <a:t>And take not thy Holy Spirit from us.</a:t>
            </a:r>
          </a:p>
          <a:p>
            <a:pPr marR="74930" algn="l">
              <a:lnSpc>
                <a:spcPct val="105000"/>
              </a:lnSpc>
              <a:spcAft>
                <a:spcPts val="800"/>
              </a:spcAft>
            </a:pPr>
            <a:r>
              <a:rPr lang="en-GB"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39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Collect of the Day</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a:bodyPr>
          <a:lstStyle/>
          <a:p>
            <a:pPr marR="74930" algn="l">
              <a:lnSpc>
                <a:spcPct val="105000"/>
              </a:lnSpc>
              <a:spcAft>
                <a:spcPts val="800"/>
              </a:spcAft>
            </a:pPr>
            <a:r>
              <a:rPr lang="en-US" sz="2800" u="sng" dirty="0">
                <a:solidFill>
                  <a:schemeClr val="accent6">
                    <a:lumMod val="75000"/>
                  </a:schemeClr>
                </a:solidFill>
              </a:rPr>
              <a:t>Collect for Sunday after Easter – Low Sunday</a:t>
            </a:r>
          </a:p>
          <a:p>
            <a:pPr marR="74930" algn="l">
              <a:lnSpc>
                <a:spcPct val="105000"/>
              </a:lnSpc>
              <a:spcAft>
                <a:spcPts val="800"/>
              </a:spcAft>
            </a:pPr>
            <a:r>
              <a:rPr lang="en-US" sz="3200" cap="none" dirty="0">
                <a:solidFill>
                  <a:schemeClr val="accent6">
                    <a:lumMod val="50000"/>
                  </a:schemeClr>
                </a:solidFill>
                <a:latin typeface="Century Schoolbook, Georgia, serif"/>
              </a:rPr>
              <a:t>ALMIGHTY Father, who hast given thine only Son to die for our sins, and to rise again for our justification: Grant us so to put away the leaven of malice and wickedness, that we may </a:t>
            </a:r>
            <a:r>
              <a:rPr lang="en-US" sz="3200" cap="none" dirty="0" err="1">
                <a:solidFill>
                  <a:schemeClr val="accent6">
                    <a:lumMod val="50000"/>
                  </a:schemeClr>
                </a:solidFill>
                <a:latin typeface="Century Schoolbook, Georgia, serif"/>
              </a:rPr>
              <a:t>alway</a:t>
            </a:r>
            <a:r>
              <a:rPr lang="en-US" sz="3200" cap="none" dirty="0">
                <a:solidFill>
                  <a:schemeClr val="accent6">
                    <a:lumMod val="50000"/>
                  </a:schemeClr>
                </a:solidFill>
                <a:latin typeface="Century Schoolbook, Georgia, serif"/>
              </a:rPr>
              <a:t> serve thee in pureness of living and truth; through the merits of the same thy Son Jesus Christ our Lord. </a:t>
            </a:r>
            <a:r>
              <a:rPr lang="en-US" sz="4000" b="1" cap="none" dirty="0">
                <a:solidFill>
                  <a:schemeClr val="accent6">
                    <a:lumMod val="75000"/>
                  </a:schemeClr>
                </a:solidFill>
              </a:rPr>
              <a:t>Amen.</a:t>
            </a:r>
            <a:endParaRPr lang="en-GB" sz="2400" b="1" cap="none"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FCC"/>
            </a:gs>
            <a:gs pos="0">
              <a:srgbClr val="FFFF00"/>
            </a:gs>
          </a:gsLst>
          <a:lin ang="8100000" scaled="1"/>
        </a:gra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a:blip r:embed="rId3"/>
          <a:srcRect/>
          <a:stretch/>
        </p:blipFill>
        <p:spPr>
          <a:xfrm>
            <a:off x="88905" y="2405575"/>
            <a:ext cx="3341003" cy="3172905"/>
          </a:xfrm>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solidFill>
                  <a:schemeClr val="accent6">
                    <a:lumMod val="75000"/>
                  </a:schemeClr>
                </a:solidFill>
              </a:rPr>
              <a:t>Opening Hymn</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solidFill>
                  <a:schemeClr val="accent6">
                    <a:lumMod val="75000"/>
                  </a:schemeClr>
                </a:solidFill>
              </a:rPr>
              <a:pPr/>
              <a:t>2</a:t>
            </a:fld>
            <a:endParaRPr lang="en-US" dirty="0">
              <a:solidFill>
                <a:schemeClr val="accent6">
                  <a:lumMod val="75000"/>
                </a:schemeClr>
              </a:solidFill>
            </a:endParaRPr>
          </a:p>
        </p:txBody>
      </p:sp>
      <p:sp>
        <p:nvSpPr>
          <p:cNvPr id="13" name="TextBox 12">
            <a:extLst>
              <a:ext uri="{FF2B5EF4-FFF2-40B4-BE49-F238E27FC236}">
                <a16:creationId xmlns:a16="http://schemas.microsoft.com/office/drawing/2014/main" id="{0EB3D337-FC22-42B2-8F95-02107A8AC5D8}"/>
              </a:ext>
            </a:extLst>
          </p:cNvPr>
          <p:cNvSpPr txBox="1"/>
          <p:nvPr/>
        </p:nvSpPr>
        <p:spPr>
          <a:xfrm>
            <a:off x="1366432" y="851770"/>
            <a:ext cx="7091237" cy="646331"/>
          </a:xfrm>
          <a:prstGeom prst="rect">
            <a:avLst/>
          </a:prstGeom>
          <a:noFill/>
        </p:spPr>
        <p:txBody>
          <a:bodyPr wrap="none" rtlCol="0">
            <a:spAutoFit/>
          </a:bodyPr>
          <a:lstStyle/>
          <a:p>
            <a:r>
              <a:rPr lang="en-GB" sz="3600" b="1" dirty="0">
                <a:solidFill>
                  <a:schemeClr val="accent6">
                    <a:lumMod val="75000"/>
                  </a:schemeClr>
                </a:solidFill>
              </a:rPr>
              <a:t>MUTE</a:t>
            </a:r>
            <a:r>
              <a:rPr lang="en-GB" sz="3600" dirty="0">
                <a:solidFill>
                  <a:schemeClr val="accent6">
                    <a:lumMod val="75000"/>
                  </a:schemeClr>
                </a:solidFill>
              </a:rPr>
              <a:t> and sing to the music at home</a:t>
            </a:r>
          </a:p>
        </p:txBody>
      </p:sp>
      <p:pic>
        <p:nvPicPr>
          <p:cNvPr id="3" name="Online Media 2" title="Rock of Ages, Cleft for Me (organ &amp; lyrics)">
            <a:hlinkClick r:id="" action="ppaction://media"/>
            <a:extLst>
              <a:ext uri="{FF2B5EF4-FFF2-40B4-BE49-F238E27FC236}">
                <a16:creationId xmlns:a16="http://schemas.microsoft.com/office/drawing/2014/main" id="{177C1F61-873B-41F5-99DC-39DBDB51439A}"/>
              </a:ext>
            </a:extLst>
          </p:cNvPr>
          <p:cNvPicPr>
            <a:picLocks noRot="1" noChangeAspect="1"/>
          </p:cNvPicPr>
          <p:nvPr>
            <a:videoFile r:link="rId1"/>
          </p:nvPr>
        </p:nvPicPr>
        <p:blipFill>
          <a:blip r:embed="rId4"/>
          <a:stretch>
            <a:fillRect/>
          </a:stretch>
        </p:blipFill>
        <p:spPr>
          <a:xfrm>
            <a:off x="3429908" y="1786597"/>
            <a:ext cx="8669973" cy="4898535"/>
          </a:xfrm>
          <a:prstGeom prst="rect">
            <a:avLst/>
          </a:prstGeom>
        </p:spPr>
      </p:pic>
    </p:spTree>
    <p:extLst>
      <p:ext uri="{BB962C8B-B14F-4D97-AF65-F5344CB8AC3E}">
        <p14:creationId xmlns:p14="http://schemas.microsoft.com/office/powerpoint/2010/main" val="16135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Second Collect</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a:bodyPr>
          <a:lstStyle/>
          <a:p>
            <a:pPr marR="74930" algn="l">
              <a:lnSpc>
                <a:spcPct val="105000"/>
              </a:lnSpc>
              <a:spcAft>
                <a:spcPts val="800"/>
              </a:spcAft>
            </a:pPr>
            <a:r>
              <a:rPr lang="en-US" sz="2800" cap="none" dirty="0">
                <a:solidFill>
                  <a:schemeClr val="accent6">
                    <a:lumMod val="75000"/>
                  </a:schemeClr>
                </a:solidFill>
              </a:rPr>
              <a:t>O GOD, </a:t>
            </a:r>
            <a:br>
              <a:rPr lang="en-US" sz="2800" cap="none" dirty="0">
                <a:solidFill>
                  <a:schemeClr val="accent6">
                    <a:lumMod val="75000"/>
                  </a:schemeClr>
                </a:solidFill>
              </a:rPr>
            </a:br>
            <a:r>
              <a:rPr lang="en-US" sz="2800" cap="none" dirty="0">
                <a:solidFill>
                  <a:schemeClr val="accent6">
                    <a:lumMod val="75000"/>
                  </a:schemeClr>
                </a:solidFill>
              </a:rPr>
              <a:t>from whom all holy desires, all good counsels, </a:t>
            </a:r>
            <a:br>
              <a:rPr lang="en-US" sz="2800" cap="none" dirty="0">
                <a:solidFill>
                  <a:schemeClr val="accent6">
                    <a:lumMod val="75000"/>
                  </a:schemeClr>
                </a:solidFill>
              </a:rPr>
            </a:br>
            <a:r>
              <a:rPr lang="en-US" sz="2800" cap="none" dirty="0">
                <a:solidFill>
                  <a:schemeClr val="accent6">
                    <a:lumMod val="75000"/>
                  </a:schemeClr>
                </a:solidFill>
              </a:rPr>
              <a:t>and all just works do proceed: </a:t>
            </a:r>
            <a:br>
              <a:rPr lang="en-US" sz="2800" cap="none" dirty="0">
                <a:solidFill>
                  <a:schemeClr val="accent6">
                    <a:lumMod val="75000"/>
                  </a:schemeClr>
                </a:solidFill>
              </a:rPr>
            </a:br>
            <a:r>
              <a:rPr lang="en-US" sz="2800" cap="none" dirty="0">
                <a:solidFill>
                  <a:schemeClr val="accent6">
                    <a:lumMod val="75000"/>
                  </a:schemeClr>
                </a:solidFill>
              </a:rPr>
              <a:t>Give unto thy servants that peace which the world cannot give; </a:t>
            </a:r>
            <a:br>
              <a:rPr lang="en-US" sz="2800" cap="none" dirty="0">
                <a:solidFill>
                  <a:schemeClr val="accent6">
                    <a:lumMod val="75000"/>
                  </a:schemeClr>
                </a:solidFill>
              </a:rPr>
            </a:br>
            <a:r>
              <a:rPr lang="en-US" sz="2800" cap="none" dirty="0">
                <a:solidFill>
                  <a:schemeClr val="accent6">
                    <a:lumMod val="75000"/>
                  </a:schemeClr>
                </a:solidFill>
              </a:rPr>
              <a:t>that both our hearts may be set to obey thy commandments, </a:t>
            </a:r>
            <a:br>
              <a:rPr lang="en-US" sz="2800" cap="none" dirty="0">
                <a:solidFill>
                  <a:schemeClr val="accent6">
                    <a:lumMod val="75000"/>
                  </a:schemeClr>
                </a:solidFill>
              </a:rPr>
            </a:br>
            <a:r>
              <a:rPr lang="en-US" sz="2800" cap="none" dirty="0">
                <a:solidFill>
                  <a:schemeClr val="accent6">
                    <a:lumMod val="75000"/>
                  </a:schemeClr>
                </a:solidFill>
              </a:rPr>
              <a:t>and also that by thee we being defended from the fear of our enemies may pass our time in rest and quietness; </a:t>
            </a:r>
            <a:br>
              <a:rPr lang="en-US" sz="2800" cap="none" dirty="0">
                <a:solidFill>
                  <a:schemeClr val="accent6">
                    <a:lumMod val="75000"/>
                  </a:schemeClr>
                </a:solidFill>
              </a:rPr>
            </a:br>
            <a:r>
              <a:rPr lang="en-US" sz="2800" cap="none" dirty="0">
                <a:solidFill>
                  <a:schemeClr val="accent6">
                    <a:lumMod val="75000"/>
                  </a:schemeClr>
                </a:solidFill>
              </a:rPr>
              <a:t>through the merits of Jesus Christ our </a:t>
            </a:r>
            <a:r>
              <a:rPr lang="en-US" sz="2800" cap="none" dirty="0" err="1">
                <a:solidFill>
                  <a:schemeClr val="accent6">
                    <a:lumMod val="75000"/>
                  </a:schemeClr>
                </a:solidFill>
              </a:rPr>
              <a:t>Saviour</a:t>
            </a:r>
            <a:r>
              <a:rPr lang="en-US" sz="2800" cap="none" dirty="0">
                <a:solidFill>
                  <a:schemeClr val="accent6">
                    <a:lumMod val="75000"/>
                  </a:schemeClr>
                </a:solidFill>
              </a:rPr>
              <a:t>. </a:t>
            </a:r>
            <a:br>
              <a:rPr lang="en-US" sz="2800" cap="none" dirty="0">
                <a:solidFill>
                  <a:schemeClr val="accent6">
                    <a:lumMod val="75000"/>
                  </a:schemeClr>
                </a:solidFill>
              </a:rPr>
            </a:br>
            <a:r>
              <a:rPr lang="en-US" sz="4000" b="1" dirty="0">
                <a:solidFill>
                  <a:schemeClr val="accent6">
                    <a:lumMod val="75000"/>
                  </a:schemeClr>
                </a:solidFill>
              </a:rPr>
              <a:t>Amen</a:t>
            </a:r>
            <a:r>
              <a:rPr lang="en-GB" sz="4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971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A2A53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20000"/>
                    <a:lumOff val="80000"/>
                  </a:schemeClr>
                </a:solidFill>
                <a:latin typeface="+mn-lt"/>
              </a:rPr>
              <a:t>THIRD Collect </a:t>
            </a:r>
            <a:r>
              <a:rPr lang="en-US" sz="1800" b="1" cap="all" spc="400" dirty="0">
                <a:solidFill>
                  <a:schemeClr val="accent6">
                    <a:lumMod val="20000"/>
                    <a:lumOff val="80000"/>
                  </a:schemeClr>
                </a:solidFill>
                <a:latin typeface="+mn-lt"/>
              </a:rPr>
              <a:t>together</a:t>
            </a:r>
            <a:endParaRPr lang="en-US" dirty="0">
              <a:solidFill>
                <a:schemeClr val="accent6">
                  <a:lumMod val="20000"/>
                  <a:lumOff val="80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a:bodyPr>
          <a:lstStyle/>
          <a:p>
            <a:pPr marR="74930" algn="l">
              <a:lnSpc>
                <a:spcPct val="105000"/>
              </a:lnSpc>
              <a:spcAft>
                <a:spcPts val="800"/>
              </a:spcAft>
            </a:pPr>
            <a:endParaRPr lang="en-US" sz="3600" b="1" dirty="0">
              <a:solidFill>
                <a:schemeClr val="accent6">
                  <a:lumMod val="20000"/>
                  <a:lumOff val="80000"/>
                </a:schemeClr>
              </a:solidFill>
            </a:endParaRPr>
          </a:p>
          <a:p>
            <a:pPr marR="74930" algn="l">
              <a:lnSpc>
                <a:spcPct val="105000"/>
              </a:lnSpc>
              <a:spcAft>
                <a:spcPts val="800"/>
              </a:spcAft>
            </a:pPr>
            <a:r>
              <a:rPr lang="en-US" sz="3600" b="1" cap="none" dirty="0">
                <a:solidFill>
                  <a:schemeClr val="accent6">
                    <a:lumMod val="20000"/>
                    <a:lumOff val="80000"/>
                  </a:schemeClr>
                </a:solidFill>
              </a:rPr>
              <a:t>LIGHTEN our darkness, we beseech thee, O Lord; </a:t>
            </a:r>
          </a:p>
          <a:p>
            <a:pPr marR="74930" algn="l">
              <a:lnSpc>
                <a:spcPct val="105000"/>
              </a:lnSpc>
              <a:spcAft>
                <a:spcPts val="800"/>
              </a:spcAft>
            </a:pPr>
            <a:r>
              <a:rPr lang="en-US" sz="3600" b="1" cap="none" dirty="0">
                <a:solidFill>
                  <a:schemeClr val="accent6">
                    <a:lumMod val="20000"/>
                    <a:lumOff val="80000"/>
                  </a:schemeClr>
                </a:solidFill>
              </a:rPr>
              <a:t>and by thy great mercy defend us </a:t>
            </a:r>
          </a:p>
          <a:p>
            <a:pPr marR="74930" algn="l">
              <a:lnSpc>
                <a:spcPct val="105000"/>
              </a:lnSpc>
              <a:spcAft>
                <a:spcPts val="800"/>
              </a:spcAft>
            </a:pPr>
            <a:r>
              <a:rPr lang="en-US" sz="3600" b="1" cap="none" dirty="0">
                <a:solidFill>
                  <a:schemeClr val="accent6">
                    <a:lumMod val="20000"/>
                    <a:lumOff val="80000"/>
                  </a:schemeClr>
                </a:solidFill>
              </a:rPr>
              <a:t>from all perils and dangers of this night; </a:t>
            </a:r>
          </a:p>
          <a:p>
            <a:pPr marR="74930" algn="l">
              <a:lnSpc>
                <a:spcPct val="105000"/>
              </a:lnSpc>
              <a:spcAft>
                <a:spcPts val="800"/>
              </a:spcAft>
            </a:pPr>
            <a:r>
              <a:rPr lang="en-US" sz="3600" b="1" cap="none" dirty="0">
                <a:solidFill>
                  <a:schemeClr val="accent6">
                    <a:lumMod val="20000"/>
                    <a:lumOff val="80000"/>
                  </a:schemeClr>
                </a:solidFill>
              </a:rPr>
              <a:t>for the love of thy only Son, </a:t>
            </a:r>
          </a:p>
          <a:p>
            <a:pPr marR="74930" algn="l">
              <a:lnSpc>
                <a:spcPct val="105000"/>
              </a:lnSpc>
              <a:spcAft>
                <a:spcPts val="800"/>
              </a:spcAft>
            </a:pPr>
            <a:r>
              <a:rPr lang="en-US" sz="3600" b="1" cap="none" dirty="0">
                <a:solidFill>
                  <a:schemeClr val="accent6">
                    <a:lumMod val="20000"/>
                    <a:lumOff val="80000"/>
                  </a:schemeClr>
                </a:solidFill>
              </a:rPr>
              <a:t>our </a:t>
            </a:r>
            <a:r>
              <a:rPr lang="en-US" sz="3600" b="1" cap="none" dirty="0" err="1">
                <a:solidFill>
                  <a:schemeClr val="accent6">
                    <a:lumMod val="20000"/>
                    <a:lumOff val="80000"/>
                  </a:schemeClr>
                </a:solidFill>
              </a:rPr>
              <a:t>Saviour</a:t>
            </a:r>
            <a:r>
              <a:rPr lang="en-US" sz="3600" b="1" cap="none" dirty="0">
                <a:solidFill>
                  <a:schemeClr val="accent6">
                    <a:lumMod val="20000"/>
                    <a:lumOff val="80000"/>
                  </a:schemeClr>
                </a:solidFill>
              </a:rPr>
              <a:t> Jesus Christ.  </a:t>
            </a:r>
            <a:r>
              <a:rPr lang="en-US" sz="4800" b="1" dirty="0">
                <a:solidFill>
                  <a:schemeClr val="accent6">
                    <a:lumMod val="20000"/>
                    <a:lumOff val="80000"/>
                  </a:schemeClr>
                </a:solidFill>
              </a:rPr>
              <a:t>Amen</a:t>
            </a:r>
            <a:r>
              <a:rPr lang="en-GB" sz="5400" b="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400" b="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746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FFC000"/>
            </a:gs>
            <a:gs pos="0">
              <a:schemeClr val="tx2">
                <a:lumMod val="40000"/>
                <a:lumOff val="60000"/>
              </a:schemeClr>
            </a:gs>
          </a:gsLst>
          <a:lin ang="8100000" scaled="1"/>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B3D337-FC22-42B2-8F95-02107A8AC5D8}"/>
              </a:ext>
            </a:extLst>
          </p:cNvPr>
          <p:cNvSpPr txBox="1"/>
          <p:nvPr/>
        </p:nvSpPr>
        <p:spPr>
          <a:xfrm>
            <a:off x="796412" y="434242"/>
            <a:ext cx="5678157" cy="584775"/>
          </a:xfrm>
          <a:prstGeom prst="rect">
            <a:avLst/>
          </a:prstGeom>
          <a:noFill/>
        </p:spPr>
        <p:txBody>
          <a:bodyPr wrap="none" rtlCol="0">
            <a:spAutoFit/>
          </a:bodyPr>
          <a:lstStyle/>
          <a:p>
            <a:r>
              <a:rPr lang="en-US" sz="3200" b="1" dirty="0">
                <a:solidFill>
                  <a:schemeClr val="accent6">
                    <a:lumMod val="75000"/>
                  </a:schemeClr>
                </a:solidFill>
              </a:rPr>
              <a:t>MUTE yourself </a:t>
            </a:r>
            <a:r>
              <a:rPr lang="en-US" sz="2000" dirty="0">
                <a:solidFill>
                  <a:schemeClr val="accent6">
                    <a:lumMod val="75000"/>
                  </a:schemeClr>
                </a:solidFill>
              </a:rPr>
              <a:t>and feel free to join in</a:t>
            </a:r>
            <a:endParaRPr lang="en-GB" sz="2000" dirty="0">
              <a:solidFill>
                <a:schemeClr val="accent6">
                  <a:lumMod val="75000"/>
                </a:schemeClr>
              </a:solidFill>
            </a:endParaRPr>
          </a:p>
        </p:txBody>
      </p:sp>
      <p:pic>
        <p:nvPicPr>
          <p:cNvPr id="3" name="Online Media 2" title="CARLISLE-BREATH ON E, BREATH OF GOD">
            <a:hlinkClick r:id="" action="ppaction://media"/>
            <a:extLst>
              <a:ext uri="{FF2B5EF4-FFF2-40B4-BE49-F238E27FC236}">
                <a16:creationId xmlns:a16="http://schemas.microsoft.com/office/drawing/2014/main" id="{141E12FC-A830-4CCC-A57E-A4EE23A73A06}"/>
              </a:ext>
            </a:extLst>
          </p:cNvPr>
          <p:cNvPicPr>
            <a:picLocks noRot="1" noChangeAspect="1"/>
          </p:cNvPicPr>
          <p:nvPr>
            <a:videoFile r:link="rId1"/>
          </p:nvPr>
        </p:nvPicPr>
        <p:blipFill>
          <a:blip r:embed="rId3"/>
          <a:stretch>
            <a:fillRect/>
          </a:stretch>
        </p:blipFill>
        <p:spPr>
          <a:xfrm>
            <a:off x="2743200" y="914400"/>
            <a:ext cx="7828767" cy="5871575"/>
          </a:xfrm>
          <a:prstGeom prst="rect">
            <a:avLst/>
          </a:prstGeom>
        </p:spPr>
      </p:pic>
    </p:spTree>
    <p:extLst>
      <p:ext uri="{BB962C8B-B14F-4D97-AF65-F5344CB8AC3E}">
        <p14:creationId xmlns:p14="http://schemas.microsoft.com/office/powerpoint/2010/main" val="61953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270000"/>
                <a:satMod val="200000"/>
                <a:lumMod val="128000"/>
              </a:schemeClr>
            </a:gs>
            <a:gs pos="100000">
              <a:schemeClr val="bg2">
                <a:lumMod val="20000"/>
                <a:lumOff val="80000"/>
              </a:schemeClr>
            </a:gs>
          </a:gsLst>
          <a:lin ang="2520000" scaled="0"/>
        </a:gra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22036" r="22036"/>
          <a:stretch/>
        </p:blipFill>
        <p:spPr>
          <a:xfrm>
            <a:off x="7503858" y="1640909"/>
            <a:ext cx="4215067" cy="4239385"/>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9870509" cy="5833997"/>
          </a:xfrm>
        </p:spPr>
        <p:txBody>
          <a:bodyPr>
            <a:normAutofit/>
          </a:bodyPr>
          <a:lstStyle/>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 us pray for the Queen, and all who are set in authority under her throughout her dominions.</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V. The King shall rejoice in thy strength, O Lord;</a:t>
            </a:r>
            <a:br>
              <a:rPr lang="en-GB" sz="2400" cap="none" dirty="0">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R. Exceeding glad shall he be of thy salvation.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ALMIGHTY God, who </a:t>
            </a:r>
            <a:r>
              <a:rPr lang="en-GB" sz="2400" cap="none"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reignest</a:t>
            </a: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over the kingdoms of men: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humbly beseech thee to bless our Sovereign Lady,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Queen Elizabeth, her Ministers and Parliaments,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all who are set in authority under her throughout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her dominions; that they may order all things in wisdom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righteousness, to the honour of thy holy Name,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the good of thy Church and people;</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US" sz="2800" b="1" cap="none"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23</a:t>
            </a:fld>
            <a:endParaRPr lang="en-US" dirty="0"/>
          </a:p>
        </p:txBody>
      </p:sp>
    </p:spTree>
    <p:extLst>
      <p:ext uri="{BB962C8B-B14F-4D97-AF65-F5344CB8AC3E}">
        <p14:creationId xmlns:p14="http://schemas.microsoft.com/office/powerpoint/2010/main" val="861850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t="3092" b="3092"/>
          <a:stretch/>
        </p:blipFill>
        <p:spPr>
          <a:xfrm>
            <a:off x="7604125" y="1665520"/>
            <a:ext cx="4114799" cy="411480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GB" cap="none" dirty="0">
                <a:effectLst/>
                <a:latin typeface="Calibri" panose="020F0502020204030204" pitchFamily="34" charset="0"/>
                <a:ea typeface="Calibri" panose="020F0502020204030204" pitchFamily="34" charset="0"/>
                <a:cs typeface="Times New Roman" panose="02020603050405020304" pitchFamily="18" charset="0"/>
              </a:rPr>
              <a:t>Let us pray for the unity of all Christian people.</a:t>
            </a:r>
          </a:p>
          <a:p>
            <a:pPr marR="74930">
              <a:lnSpc>
                <a:spcPct val="105000"/>
              </a:lnSpc>
              <a:spcAft>
                <a:spcPts val="800"/>
              </a:spcAft>
            </a:pPr>
            <a:r>
              <a:rPr lang="en-GB"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 Behold, how good and joyful a thing it is</a:t>
            </a:r>
            <a:r>
              <a:rPr lang="en-GB"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br>
              <a:rPr lang="en-GB"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R. To dwell together in unity.</a:t>
            </a:r>
            <a:endParaRPr lang="en-GB"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cap="none" dirty="0">
                <a:effectLst/>
                <a:latin typeface="Calibri" panose="020F0502020204030204" pitchFamily="34" charset="0"/>
                <a:ea typeface="Calibri" panose="020F0502020204030204" pitchFamily="34" charset="0"/>
                <a:cs typeface="Times New Roman" panose="02020603050405020304" pitchFamily="18" charset="0"/>
              </a:rPr>
              <a:t>O GOD the Father of our Lord Jesus Christ, our only Saviour,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the Prince of Peace: Give us grace seriously to lay to heart the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great dangers we are in by our unhappy divisions.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Take away all hatred and prejudice, and whatsoever else may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hinder us from godly union and concord: that,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as there is but one Body, and one Spirit, and one hope of our calling,</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one Lord, one Faith, one Baptism, one God and Father of us all,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so we may henceforth be all of one heart, and of one soul,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united in one holy bond of truth and peace, of faith and charity,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and may with one mind and one mouth glorify thee;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through Jesus Christ our Lord. </a:t>
            </a:r>
            <a:r>
              <a:rPr lang="en-GB"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GB"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24</a:t>
            </a:fld>
            <a:endParaRPr lang="en-US" dirty="0"/>
          </a:p>
        </p:txBody>
      </p:sp>
    </p:spTree>
    <p:extLst>
      <p:ext uri="{BB962C8B-B14F-4D97-AF65-F5344CB8AC3E}">
        <p14:creationId xmlns:p14="http://schemas.microsoft.com/office/powerpoint/2010/main" val="2910733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a:stretch/>
        </p:blipFill>
        <p:spPr>
          <a:xfrm>
            <a:off x="7662980" y="1786678"/>
            <a:ext cx="4266960" cy="4266968"/>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Let us pray for the extension of Christ’s kingdom throughout the world.</a:t>
            </a:r>
          </a:p>
          <a:p>
            <a:pPr marR="74930">
              <a:lnSpc>
                <a:spcPct val="105000"/>
              </a:lnSpc>
              <a:spcAft>
                <a:spcPts val="800"/>
              </a:spcAft>
            </a:pPr>
            <a:r>
              <a:rPr lang="en-GB" sz="2400"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 How beautiful are the feet of them that preach the gospel of peace;</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 And bring glad tidings of good things.</a:t>
            </a:r>
            <a:endPar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O GOD our heavenly Father, who didst manifest thy love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by sending thine only-begotten Son into the world that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all might live through him: Pour thy Spirit upon thy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Church that it may fulfil his command to make disciples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of all the nations; send forth, we beseech thee, labourers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into thy harvest; and hasten the time when the fulness of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the Gentiles shall be gathered in, and all Israel shall be saved;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through the same thy Son Jesus Christ our Lord. </a:t>
            </a:r>
            <a:r>
              <a:rPr lang="en-GB" sz="2400" b="1"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Amen.</a:t>
            </a:r>
            <a:endPar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25</a:t>
            </a:fld>
            <a:endParaRPr lang="en-US" dirty="0"/>
          </a:p>
        </p:txBody>
      </p:sp>
    </p:spTree>
    <p:extLst>
      <p:ext uri="{BB962C8B-B14F-4D97-AF65-F5344CB8AC3E}">
        <p14:creationId xmlns:p14="http://schemas.microsoft.com/office/powerpoint/2010/main" val="2778322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16692" r="16692"/>
          <a:stretch/>
        </p:blipFill>
        <p:spPr>
          <a:xfrm>
            <a:off x="7574496" y="1665520"/>
            <a:ext cx="4144429" cy="414443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V. Desire of me, and I shall give thee the heathen for thine inheritance;</a:t>
            </a:r>
            <a:br>
              <a:rPr lang="en-GB" sz="2400" cap="none" dirty="0">
                <a:effectLst/>
                <a:latin typeface="Calibri" panose="020F0502020204030204" pitchFamily="34" charset="0"/>
                <a:ea typeface="Calibri" panose="020F0502020204030204" pitchFamily="34" charset="0"/>
                <a:cs typeface="Times New Roman" panose="02020603050405020304" pitchFamily="18" charset="0"/>
              </a:rPr>
            </a:b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R. And the utmost parts of the earth for thy possession.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 GOD, who hast made of one blood all nations of men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to dwell on all the face of the earth, and didst send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thy blessed Son to preach peace to them that are afar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off and to them that are nigh: Grant that the people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who sit in darkness and the shadow of death may feel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after thee and find thee; and hasten, O Lord,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fulfilment of thy promise to pour out thy Spirit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upon all flesh; 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26</a:t>
            </a:fld>
            <a:endParaRPr lang="en-US" dirty="0"/>
          </a:p>
        </p:txBody>
      </p:sp>
    </p:spTree>
    <p:extLst>
      <p:ext uri="{BB962C8B-B14F-4D97-AF65-F5344CB8AC3E}">
        <p14:creationId xmlns:p14="http://schemas.microsoft.com/office/powerpoint/2010/main" val="299996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t="9459" b="9459"/>
          <a:stretch/>
        </p:blipFill>
        <p:spPr>
          <a:xfrm>
            <a:off x="7148246" y="1336431"/>
            <a:ext cx="4899767" cy="489977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fontScale="92500" lnSpcReduction="10000"/>
          </a:bodyPr>
          <a:lstStyle/>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 us pray for the sick and suffering.</a:t>
            </a:r>
          </a:p>
          <a:p>
            <a:pPr marR="74930">
              <a:lnSpc>
                <a:spcPct val="105000"/>
              </a:lnSpc>
              <a:spcAft>
                <a:spcPts val="800"/>
              </a:spcAft>
            </a:pP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V. He </a:t>
            </a:r>
            <a:r>
              <a:rPr lang="en-GB" sz="2400" cap="none" dirty="0" err="1">
                <a:effectLst/>
                <a:latin typeface="Calibri" panose="020F0502020204030204" pitchFamily="34" charset="0"/>
                <a:ea typeface="Calibri" panose="020F0502020204030204" pitchFamily="34" charset="0"/>
                <a:cs typeface="Times New Roman" panose="02020603050405020304" pitchFamily="18" charset="0"/>
              </a:rPr>
              <a:t>healeth</a:t>
            </a: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those that are broken in heart;</a:t>
            </a: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R. And giveth medicine to heal their sickness.</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ALMIGHTY and immortal God, giver of life and health: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beseech thee to hear our prayers for thy servants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 whom we implore thy mercy, that by thy blessing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upon them and upon those who minister to them of thy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healing gifts, they may be restored, if it be thy gracious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 to soundness of health, and give thanks to thee in thy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holy Church; 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1900" i="1" cap="non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Here may follow any of the Additional Prayers as need may require.</a:t>
            </a:r>
            <a:endParaRPr lang="en-GB" sz="19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27</a:t>
            </a:fld>
            <a:endParaRPr lang="en-US" dirty="0"/>
          </a:p>
        </p:txBody>
      </p:sp>
    </p:spTree>
    <p:extLst>
      <p:ext uri="{BB962C8B-B14F-4D97-AF65-F5344CB8AC3E}">
        <p14:creationId xmlns:p14="http://schemas.microsoft.com/office/powerpoint/2010/main" val="78799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a:stretch/>
        </p:blipFill>
        <p:spPr>
          <a:xfrm>
            <a:off x="7504158" y="1305219"/>
            <a:ext cx="4575065" cy="4575075"/>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lnSpcReduction="10000"/>
          </a:bodyPr>
          <a:lstStyle/>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 us remember before God the faithful departed.</a:t>
            </a:r>
          </a:p>
          <a:p>
            <a:pPr marR="74930">
              <a:lnSpc>
                <a:spcPct val="105000"/>
              </a:lnSpc>
              <a:spcAft>
                <a:spcPts val="800"/>
              </a:spcAft>
            </a:pP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V. The souls of the righteous are in the hand of God;</a:t>
            </a: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R. They are in peace.</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 ETERNAL Lord God, who </a:t>
            </a:r>
            <a:r>
              <a:rPr lang="en-GB" sz="2400" cap="none"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holdest</a:t>
            </a: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all souls in life: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beseech thee to shed forth upon all the faithful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departed the bright beams of thy light and heavenly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comfort; and grant that they, and we with them,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may at length attain to the joys of thine eternal kingdom;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i="1" cap="non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offer our personal prayers in silence</a:t>
            </a:r>
            <a:endParaRPr lang="en-GB" sz="2400" cap="non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28</a:t>
            </a:fld>
            <a:endParaRPr lang="en-US" dirty="0"/>
          </a:p>
        </p:txBody>
      </p:sp>
    </p:spTree>
    <p:extLst>
      <p:ext uri="{BB962C8B-B14F-4D97-AF65-F5344CB8AC3E}">
        <p14:creationId xmlns:p14="http://schemas.microsoft.com/office/powerpoint/2010/main" val="4126809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t="3237" b="3237"/>
          <a:stretch/>
        </p:blipFill>
        <p:spPr>
          <a:xfrm>
            <a:off x="7451965" y="1665520"/>
            <a:ext cx="4266960" cy="4266968"/>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God the Father who loved us,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and made us accepted in the Beloved;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God the Son, who loved us,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and loosed us from our sins by his own blood;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God the Holy Ghost who </a:t>
            </a:r>
            <a:r>
              <a:rPr lang="en-GB" sz="2800" cap="none" dirty="0" err="1">
                <a:effectLst/>
                <a:latin typeface="Calibri" panose="020F0502020204030204" pitchFamily="34" charset="0"/>
                <a:ea typeface="Calibri" panose="020F0502020204030204" pitchFamily="34" charset="0"/>
                <a:cs typeface="Times New Roman" panose="02020603050405020304" pitchFamily="18" charset="0"/>
              </a:rPr>
              <a:t>sheddeth</a:t>
            </a: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the love of God abroad in our hearts;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the one true God be all love and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all glory for time and for eternity.</a:t>
            </a: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Amen.</a:t>
            </a:r>
            <a:endParaRPr lang="en-GB" sz="28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The Almighty and merciful God bless and keep us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this night, and for evermore.</a:t>
            </a: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Amen.</a:t>
            </a:r>
            <a:endParaRPr lang="en-GB" sz="28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Final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29</a:t>
            </a:fld>
            <a:endParaRPr lang="en-US" dirty="0"/>
          </a:p>
        </p:txBody>
      </p:sp>
    </p:spTree>
    <p:extLst>
      <p:ext uri="{BB962C8B-B14F-4D97-AF65-F5344CB8AC3E}">
        <p14:creationId xmlns:p14="http://schemas.microsoft.com/office/powerpoint/2010/main" val="109067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F11A1EE-3AB1-4DC3-AFF5-CA327201A62B}"/>
              </a:ext>
            </a:extLst>
          </p:cNvPr>
          <p:cNvPicPr>
            <a:picLocks noGrp="1" noChangeAspect="1"/>
          </p:cNvPicPr>
          <p:nvPr>
            <p:ph type="pic" sz="quarter" idx="13"/>
          </p:nvPr>
        </p:nvPicPr>
        <p:blipFill>
          <a:blip r:embed="rId3"/>
          <a:srcRect/>
          <a:stretch/>
        </p:blipFill>
        <p:spPr>
          <a:xfrm>
            <a:off x="156997" y="957274"/>
            <a:ext cx="5691353" cy="5939692"/>
          </a:xfrm>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094412" y="982132"/>
            <a:ext cx="4802185" cy="1303867"/>
          </a:xfrm>
        </p:spPr>
        <p:txBody>
          <a:bodyPr vert="horz" lIns="91440" tIns="45720" rIns="91440" bIns="45720" rtlCol="0" anchor="ctr">
            <a:normAutofit/>
          </a:bodyPr>
          <a:lstStyle/>
          <a:p>
            <a:pPr>
              <a:lnSpc>
                <a:spcPct val="90000"/>
              </a:lnSpc>
            </a:pPr>
            <a:r>
              <a:rPr lang="en-US" sz="4100"/>
              <a:t>UNMUTE for </a:t>
            </a:r>
            <a:br>
              <a:rPr lang="en-US" sz="4100"/>
            </a:br>
            <a:r>
              <a:rPr lang="en-US" sz="4100"/>
              <a:t>the Sentences</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094412" y="2419644"/>
            <a:ext cx="5259388" cy="3456224"/>
          </a:xfrm>
        </p:spPr>
        <p:txBody>
          <a:bodyPr vert="horz" lIns="91440" tIns="45720" rIns="91440" bIns="45720" rtlCol="0" anchor="t">
            <a:normAutofit fontScale="92500"/>
          </a:bodyPr>
          <a:lstStyle/>
          <a:p>
            <a:pPr algn="just"/>
            <a:r>
              <a:rPr lang="en-US" sz="2400" dirty="0">
                <a:latin typeface="Century Schoolbook, Georgia, serif"/>
              </a:rPr>
              <a:t>The Lord is risen indeed. Alleluia. </a:t>
            </a:r>
            <a:endParaRPr lang="en-US" sz="2400" dirty="0"/>
          </a:p>
          <a:p>
            <a:pPr algn="r"/>
            <a:r>
              <a:rPr lang="en-US" i="1" dirty="0">
                <a:latin typeface="Century Schoolbook, Georgia, serif"/>
              </a:rPr>
              <a:t>St. Luke </a:t>
            </a:r>
            <a:r>
              <a:rPr lang="en-US" dirty="0">
                <a:latin typeface="Century Schoolbook, Georgia, serif"/>
              </a:rPr>
              <a:t>24. 34.</a:t>
            </a:r>
            <a:endParaRPr lang="en-US" dirty="0"/>
          </a:p>
          <a:p>
            <a:pPr algn="just"/>
            <a:r>
              <a:rPr lang="en-US" sz="2400" dirty="0">
                <a:latin typeface="Century Schoolbook, Georgia, serif"/>
              </a:rPr>
              <a:t>Blessed be the God and Father of our Lord Jesus Christ, who according to his great mercy hath begotten us again unto a living hope by the resurrection of Jesus Christ from the dead. </a:t>
            </a:r>
            <a:endParaRPr lang="en-US" sz="2400" dirty="0">
              <a:latin typeface="Century, Century Schoolbook, Georgia"/>
            </a:endParaRPr>
          </a:p>
          <a:p>
            <a:pPr algn="r"/>
            <a:r>
              <a:rPr lang="en-US" dirty="0">
                <a:latin typeface="Century Schoolbook, Georgia, serif"/>
              </a:rPr>
              <a:t>1 </a:t>
            </a:r>
            <a:r>
              <a:rPr lang="en-US" i="1" dirty="0">
                <a:latin typeface="Century Schoolbook, Georgia, serif"/>
              </a:rPr>
              <a:t>St. Peter </a:t>
            </a:r>
            <a:r>
              <a:rPr lang="en-US" dirty="0">
                <a:latin typeface="Century Schoolbook, Georgia, serif"/>
              </a:rPr>
              <a:t>1. 3.</a:t>
            </a:r>
            <a:endParaRPr lang="en-US" dirty="0">
              <a:latin typeface="Century, Century Schoolbook, Georgia"/>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1295401" y="5969000"/>
            <a:ext cx="7305900" cy="279400"/>
          </a:xfrm>
        </p:spPr>
        <p:txBody>
          <a:bodyPr vert="horz" lIns="91440" tIns="45720" rIns="91440" bIns="45720" rtlCol="0" anchor="ctr">
            <a:normAutofit/>
          </a:bodyPr>
          <a:lstStyle/>
          <a:p>
            <a:pPr defTabSz="914400">
              <a:spcAft>
                <a:spcPts val="600"/>
              </a:spcAft>
            </a:pPr>
            <a:r>
              <a:rPr lang="en-US" b="0" i="0" kern="1200">
                <a:solidFill>
                  <a:schemeClr val="tx1"/>
                </a:solidFill>
                <a:effectLst/>
                <a:latin typeface="+mn-lt"/>
                <a:ea typeface="+mn-ea"/>
                <a:cs typeface="+mn-cs"/>
              </a:rPr>
              <a:t>sentences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D8DA9DAA-006C-4F4B-980E-E3DF019B24E2}" type="slidenum">
              <a:rPr lang="en-US" smtClean="0">
                <a:solidFill>
                  <a:schemeClr val="tx1"/>
                </a:solidFill>
              </a:rPr>
              <a:pPr defTabSz="914400">
                <a:spcAft>
                  <a:spcPts val="600"/>
                </a:spcAft>
              </a:pPr>
              <a:t>3</a:t>
            </a:fld>
            <a:endParaRPr lang="en-US">
              <a:solidFill>
                <a:schemeClr val="tx1"/>
              </a:solidFill>
            </a:endParaRPr>
          </a:p>
        </p:txBody>
      </p:sp>
    </p:spTree>
    <p:extLst>
      <p:ext uri="{BB962C8B-B14F-4D97-AF65-F5344CB8AC3E}">
        <p14:creationId xmlns:p14="http://schemas.microsoft.com/office/powerpoint/2010/main" val="36533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0">
              <a:srgbClr val="FFC000"/>
            </a:gs>
            <a:gs pos="0">
              <a:srgbClr val="FFFF00"/>
            </a:gs>
          </a:gsLst>
          <a:lin ang="8100000" scaled="1"/>
        </a:gra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Closing hymn</a:t>
            </a:r>
          </a:p>
        </p:txBody>
      </p:sp>
      <p:sp>
        <p:nvSpPr>
          <p:cNvPr id="13" name="TextBox 12">
            <a:extLst>
              <a:ext uri="{FF2B5EF4-FFF2-40B4-BE49-F238E27FC236}">
                <a16:creationId xmlns:a16="http://schemas.microsoft.com/office/drawing/2014/main" id="{0EB3D337-FC22-42B2-8F95-02107A8AC5D8}"/>
              </a:ext>
            </a:extLst>
          </p:cNvPr>
          <p:cNvSpPr txBox="1"/>
          <p:nvPr/>
        </p:nvSpPr>
        <p:spPr>
          <a:xfrm>
            <a:off x="1214032" y="658227"/>
            <a:ext cx="5864106" cy="646331"/>
          </a:xfrm>
          <a:prstGeom prst="rect">
            <a:avLst/>
          </a:prstGeom>
          <a:noFill/>
        </p:spPr>
        <p:txBody>
          <a:bodyPr wrap="none" rtlCol="0">
            <a:spAutoFit/>
          </a:bodyPr>
          <a:lstStyle/>
          <a:p>
            <a:r>
              <a:rPr lang="en-GB" sz="3600" b="1" dirty="0">
                <a:solidFill>
                  <a:schemeClr val="accent6">
                    <a:lumMod val="75000"/>
                  </a:schemeClr>
                </a:solidFill>
              </a:rPr>
              <a:t>MUTE</a:t>
            </a:r>
            <a:r>
              <a:rPr lang="en-GB" sz="3600" dirty="0">
                <a:solidFill>
                  <a:schemeClr val="accent6">
                    <a:lumMod val="75000"/>
                  </a:schemeClr>
                </a:solidFill>
              </a:rPr>
              <a:t> and sing along at home</a:t>
            </a:r>
          </a:p>
        </p:txBody>
      </p:sp>
      <p:pic>
        <p:nvPicPr>
          <p:cNvPr id="3" name="Online Media 2" title="The Day of Resurrection">
            <a:hlinkClick r:id="" action="ppaction://media"/>
            <a:extLst>
              <a:ext uri="{FF2B5EF4-FFF2-40B4-BE49-F238E27FC236}">
                <a16:creationId xmlns:a16="http://schemas.microsoft.com/office/drawing/2014/main" id="{0775ACFA-E341-41B2-81BC-26F8C7B2B93E}"/>
              </a:ext>
            </a:extLst>
          </p:cNvPr>
          <p:cNvPicPr>
            <a:picLocks noRot="1" noChangeAspect="1"/>
          </p:cNvPicPr>
          <p:nvPr>
            <a:videoFile r:link="rId1"/>
          </p:nvPr>
        </p:nvPicPr>
        <p:blipFill>
          <a:blip r:embed="rId3"/>
          <a:stretch>
            <a:fillRect/>
          </a:stretch>
        </p:blipFill>
        <p:spPr>
          <a:xfrm>
            <a:off x="1618566" y="1271272"/>
            <a:ext cx="9734062" cy="5499745"/>
          </a:xfrm>
          <a:prstGeom prst="rect">
            <a:avLst/>
          </a:prstGeom>
        </p:spPr>
      </p:pic>
    </p:spTree>
    <p:extLst>
      <p:ext uri="{BB962C8B-B14F-4D97-AF65-F5344CB8AC3E}">
        <p14:creationId xmlns:p14="http://schemas.microsoft.com/office/powerpoint/2010/main" val="18905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rgbClr val="FFFFCC"/>
            </a:gs>
            <a:gs pos="0">
              <a:srgbClr val="FFC000"/>
            </a:gs>
          </a:gsLst>
          <a:lin ang="81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4228272" y="4090987"/>
            <a:ext cx="7516995" cy="2276856"/>
          </a:xfrm>
        </p:spPr>
        <p:txBody>
          <a:bodyPr>
            <a:noAutofit/>
          </a:bodyPr>
          <a:lstStyle/>
          <a:p>
            <a:r>
              <a:rPr lang="en-US" sz="3600" cap="none" dirty="0">
                <a:solidFill>
                  <a:schemeClr val="accent6">
                    <a:lumMod val="50000"/>
                  </a:schemeClr>
                </a:solidFill>
              </a:rPr>
              <a:t>Thank you for joining in</a:t>
            </a:r>
            <a:br>
              <a:rPr lang="en-US" sz="3600" cap="none" dirty="0">
                <a:solidFill>
                  <a:schemeClr val="accent6">
                    <a:lumMod val="50000"/>
                  </a:schemeClr>
                </a:solidFill>
              </a:rPr>
            </a:br>
            <a:r>
              <a:rPr lang="en-US" sz="3600" cap="none" dirty="0">
                <a:solidFill>
                  <a:schemeClr val="accent6">
                    <a:lumMod val="50000"/>
                  </a:schemeClr>
                </a:solidFill>
              </a:rPr>
              <a:t>Easter 2 Evensong</a:t>
            </a:r>
            <a:br>
              <a:rPr lang="en-US" sz="3600" cap="none" dirty="0">
                <a:solidFill>
                  <a:schemeClr val="accent6">
                    <a:lumMod val="50000"/>
                  </a:schemeClr>
                </a:solidFill>
              </a:rPr>
            </a:br>
            <a:br>
              <a:rPr lang="en-US" sz="1600" cap="none" dirty="0">
                <a:solidFill>
                  <a:schemeClr val="accent6">
                    <a:lumMod val="50000"/>
                  </a:schemeClr>
                </a:solidFill>
              </a:rPr>
            </a:br>
            <a:r>
              <a:rPr lang="en-US" sz="1600" cap="none" dirty="0">
                <a:solidFill>
                  <a:schemeClr val="accent6">
                    <a:lumMod val="50000"/>
                  </a:schemeClr>
                </a:solidFill>
              </a:rPr>
              <a:t>this week is</a:t>
            </a:r>
            <a:br>
              <a:rPr lang="en-US" sz="1600" cap="none" dirty="0">
                <a:solidFill>
                  <a:schemeClr val="accent6">
                    <a:lumMod val="50000"/>
                  </a:schemeClr>
                </a:solidFill>
              </a:rPr>
            </a:br>
            <a:r>
              <a:rPr lang="en-US" sz="1600" cap="none" dirty="0">
                <a:solidFill>
                  <a:schemeClr val="accent6">
                    <a:lumMod val="50000"/>
                  </a:schemeClr>
                </a:solidFill>
              </a:rPr>
              <a:t>Wednesday 2pm Telephone Church</a:t>
            </a:r>
            <a:br>
              <a:rPr lang="en-US" sz="1600" cap="none" dirty="0">
                <a:solidFill>
                  <a:schemeClr val="accent6">
                    <a:lumMod val="50000"/>
                  </a:schemeClr>
                </a:solidFill>
              </a:rPr>
            </a:br>
            <a:r>
              <a:rPr lang="en-US" sz="1600" cap="none" dirty="0">
                <a:solidFill>
                  <a:schemeClr val="accent6">
                    <a:lumMod val="50000"/>
                  </a:schemeClr>
                </a:solidFill>
              </a:rPr>
              <a:t>and 7pm Zoom Communion</a:t>
            </a:r>
            <a:br>
              <a:rPr lang="en-US" sz="1600" cap="none" dirty="0">
                <a:solidFill>
                  <a:schemeClr val="accent6">
                    <a:lumMod val="50000"/>
                  </a:schemeClr>
                </a:solidFill>
              </a:rPr>
            </a:br>
            <a:r>
              <a:rPr lang="en-US" sz="1600" cap="none" dirty="0">
                <a:solidFill>
                  <a:schemeClr val="accent6">
                    <a:lumMod val="50000"/>
                  </a:schemeClr>
                </a:solidFill>
              </a:rPr>
              <a:t>next Sunday</a:t>
            </a:r>
            <a:br>
              <a:rPr lang="en-US" sz="1600" cap="none" dirty="0">
                <a:solidFill>
                  <a:schemeClr val="accent6">
                    <a:lumMod val="50000"/>
                  </a:schemeClr>
                </a:solidFill>
              </a:rPr>
            </a:br>
            <a:r>
              <a:rPr lang="en-US" sz="1600" cap="none" dirty="0">
                <a:solidFill>
                  <a:schemeClr val="accent6">
                    <a:lumMod val="50000"/>
                  </a:schemeClr>
                </a:solidFill>
              </a:rPr>
              <a:t>0945 St Johns &amp; 1130 St </a:t>
            </a:r>
            <a:r>
              <a:rPr lang="en-US" sz="1600" cap="none" dirty="0" err="1">
                <a:solidFill>
                  <a:schemeClr val="accent6">
                    <a:lumMod val="50000"/>
                  </a:schemeClr>
                </a:solidFill>
              </a:rPr>
              <a:t>Margarets</a:t>
            </a:r>
            <a:r>
              <a:rPr lang="en-US" sz="1600" cap="none" dirty="0">
                <a:solidFill>
                  <a:schemeClr val="accent6">
                    <a:lumMod val="50000"/>
                  </a:schemeClr>
                </a:solidFill>
              </a:rPr>
              <a:t> </a:t>
            </a:r>
            <a:br>
              <a:rPr lang="en-US" sz="1600" cap="none" dirty="0">
                <a:solidFill>
                  <a:schemeClr val="accent6">
                    <a:lumMod val="50000"/>
                  </a:schemeClr>
                </a:solidFill>
              </a:rPr>
            </a:br>
            <a:r>
              <a:rPr lang="en-US" sz="1600" cap="none" dirty="0">
                <a:solidFill>
                  <a:schemeClr val="accent6">
                    <a:lumMod val="50000"/>
                  </a:schemeClr>
                </a:solidFill>
              </a:rPr>
              <a:t>&amp; 6pm Evensong</a:t>
            </a:r>
            <a:br>
              <a:rPr lang="en-US" sz="1600" cap="none" dirty="0">
                <a:solidFill>
                  <a:schemeClr val="accent6">
                    <a:lumMod val="50000"/>
                  </a:schemeClr>
                </a:solidFill>
              </a:rPr>
            </a:br>
            <a:r>
              <a:rPr lang="en-US" sz="2400" cap="none" dirty="0">
                <a:solidFill>
                  <a:schemeClr val="accent6">
                    <a:lumMod val="50000"/>
                  </a:schemeClr>
                </a:solidFill>
              </a:rPr>
              <a:t>www.SECStJohnStMargaret.org.uk</a:t>
            </a:r>
            <a:br>
              <a:rPr lang="en-US" sz="1600" cap="none" dirty="0">
                <a:solidFill>
                  <a:schemeClr val="accent6">
                    <a:lumMod val="75000"/>
                  </a:schemeClr>
                </a:solidFill>
              </a:rPr>
            </a:br>
            <a:endParaRPr lang="en-US" sz="3600" cap="none" dirty="0">
              <a:solidFill>
                <a:schemeClr val="accent6">
                  <a:lumMod val="75000"/>
                </a:schemeClr>
              </a:solidFill>
            </a:endParaRPr>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255750" y="5885672"/>
            <a:ext cx="6225039" cy="712075"/>
          </a:xfrm>
        </p:spPr>
        <p:txBody>
          <a:bodyPr>
            <a:normAutofit/>
          </a:bodyPr>
          <a:lstStyle/>
          <a:p>
            <a:r>
              <a:rPr lang="en-US" sz="2800" cap="none" dirty="0">
                <a:solidFill>
                  <a:schemeClr val="accent6">
                    <a:lumMod val="75000"/>
                  </a:schemeClr>
                </a:solidFill>
              </a:rPr>
              <a:t>Feel free to go, or stay and chat</a:t>
            </a:r>
            <a:endParaRPr lang="en-US" sz="2400" dirty="0">
              <a:solidFill>
                <a:schemeClr val="accent6">
                  <a:lumMod val="75000"/>
                </a:schemeClr>
              </a:solidFill>
            </a:endParaRPr>
          </a:p>
        </p:txBody>
      </p:sp>
      <p:pic>
        <p:nvPicPr>
          <p:cNvPr id="12" name="Picture 2" descr="Photo of St Margarets Church Renfrew">
            <a:extLst>
              <a:ext uri="{FF2B5EF4-FFF2-40B4-BE49-F238E27FC236}">
                <a16:creationId xmlns:a16="http://schemas.microsoft.com/office/drawing/2014/main" id="{8039E755-A56A-44D6-97C0-23D34798F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770" y="438857"/>
            <a:ext cx="3268861" cy="23798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hoto of St Johns Church Johnstone">
            <a:extLst>
              <a:ext uri="{FF2B5EF4-FFF2-40B4-BE49-F238E27FC236}">
                <a16:creationId xmlns:a16="http://schemas.microsoft.com/office/drawing/2014/main" id="{3A9D18AD-C096-427A-A02D-8929F54C4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861" y="438858"/>
            <a:ext cx="3065868" cy="23798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ainting of a person&#10;&#10;Description automatically generated with medium confidence">
            <a:extLst>
              <a:ext uri="{FF2B5EF4-FFF2-40B4-BE49-F238E27FC236}">
                <a16:creationId xmlns:a16="http://schemas.microsoft.com/office/drawing/2014/main" id="{E1E47982-76E4-4FD3-A112-20838D65BAA3}"/>
              </a:ext>
            </a:extLst>
          </p:cNvPr>
          <p:cNvPicPr>
            <a:picLocks noChangeAspect="1"/>
          </p:cNvPicPr>
          <p:nvPr/>
        </p:nvPicPr>
        <p:blipFill>
          <a:blip r:embed="rId4"/>
          <a:stretch>
            <a:fillRect/>
          </a:stretch>
        </p:blipFill>
        <p:spPr>
          <a:xfrm>
            <a:off x="0" y="1323975"/>
            <a:ext cx="4772025" cy="5534025"/>
          </a:xfrm>
          <a:prstGeom prst="rect">
            <a:avLst/>
          </a:prstGeom>
        </p:spPr>
      </p:pic>
    </p:spTree>
    <p:extLst>
      <p:ext uri="{BB962C8B-B14F-4D97-AF65-F5344CB8AC3E}">
        <p14:creationId xmlns:p14="http://schemas.microsoft.com/office/powerpoint/2010/main" val="92731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683171" y="649269"/>
            <a:ext cx="8825658" cy="349538"/>
          </a:xfrm>
        </p:spPr>
        <p:txBody>
          <a:bodyPr vert="horz" lIns="91440" tIns="45720" rIns="91440" bIns="45720" rtlCol="0" anchor="b">
            <a:normAutofit fontScale="90000"/>
          </a:bodyPr>
          <a:lstStyle/>
          <a:p>
            <a:pPr algn="ctr"/>
            <a:r>
              <a:rPr lang="en-US" sz="5400" cap="all" spc="400" dirty="0">
                <a:solidFill>
                  <a:schemeClr val="tx1"/>
                </a:solidFill>
              </a:rPr>
              <a:t>Exhortation</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253218" y="998807"/>
            <a:ext cx="11816862" cy="5655211"/>
          </a:xfrm>
        </p:spPr>
        <p:txBody>
          <a:bodyPr vert="horz" lIns="91440" tIns="45720" rIns="91440" bIns="45720" rtlCol="0" anchor="t">
            <a:normAutofit lnSpcReduction="10000"/>
          </a:bodyPr>
          <a:lstStyle/>
          <a:p>
            <a:pPr algn="l">
              <a:lnSpc>
                <a:spcPct val="110000"/>
              </a:lnSpc>
            </a:pPr>
            <a:r>
              <a:rPr lang="en-US" sz="2800" cap="none" dirty="0">
                <a:solidFill>
                  <a:schemeClr val="tx1"/>
                </a:solidFill>
              </a:rPr>
              <a:t>DEARLY beloved brethren, the Scripture </a:t>
            </a:r>
            <a:r>
              <a:rPr lang="en-US" sz="2800" cap="none" dirty="0" err="1">
                <a:solidFill>
                  <a:schemeClr val="tx1"/>
                </a:solidFill>
              </a:rPr>
              <a:t>moveth</a:t>
            </a:r>
            <a:r>
              <a:rPr lang="en-US" sz="2800" cap="none" dirty="0">
                <a:solidFill>
                  <a:schemeClr val="tx1"/>
                </a:solidFill>
              </a:rPr>
              <a:t> us in sundry places to acknowledge and confess our manifold sins and wickedness; and that we should not dissemble nor </a:t>
            </a:r>
            <a:r>
              <a:rPr lang="en-US" sz="2800" cap="none" dirty="0" err="1">
                <a:solidFill>
                  <a:schemeClr val="tx1"/>
                </a:solidFill>
              </a:rPr>
              <a:t>cloke</a:t>
            </a:r>
            <a:r>
              <a:rPr lang="en-US" sz="2800" cap="none" dirty="0">
                <a:solidFill>
                  <a:schemeClr val="tx1"/>
                </a:solidFill>
              </a:rPr>
              <a:t> them before the face of Almighty God our heavenly Father; but confess them with an humble, lowly, penitent, and obedient heart; to the end that we may obtain forgiveness of the same, by his infinite goodness and mercy. And although we ought at all times humbly to acknowledge our sins before God; yet ought we most chiefly so to do, when we assemble and meet together to render thanks for the great benefits that we have received at his hands, to set forth his most worthy praise, to hear his most holy word, and to ask those things which are requisite and necessary, as well for the body as the soul. Wherefore I pray and beseech you, as many as are here present, to accompany me with a pure heart and humble voice unto the throne of the heavenly grace, saying after me:</a:t>
            </a:r>
          </a:p>
        </p:txBody>
      </p:sp>
    </p:spTree>
    <p:extLst>
      <p:ext uri="{BB962C8B-B14F-4D97-AF65-F5344CB8AC3E}">
        <p14:creationId xmlns:p14="http://schemas.microsoft.com/office/powerpoint/2010/main" val="22278825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100000">
              <a:srgbClr val="FFFF00"/>
            </a:gs>
          </a:gsLst>
          <a:lin ang="5400000" scaled="1"/>
        </a:gra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16692" r="16692"/>
          <a:stretch/>
        </p:blipFill>
        <p:spPr>
          <a:xfrm>
            <a:off x="8349814" y="1616307"/>
            <a:ext cx="3729409" cy="3729416"/>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239152" y="405092"/>
            <a:ext cx="10274860" cy="6151846"/>
          </a:xfrm>
        </p:spPr>
        <p:txBody>
          <a:bodyPr>
            <a:normAutofit fontScale="25000" lnSpcReduction="20000"/>
          </a:bodyPr>
          <a:lstStyle/>
          <a:p>
            <a:pPr>
              <a:lnSpc>
                <a:spcPct val="120000"/>
              </a:lnSpc>
            </a:pPr>
            <a:r>
              <a:rPr lang="en-US" sz="9600" b="1" cap="none" dirty="0"/>
              <a:t>ALMIGHTY and most merciful Father,</a:t>
            </a:r>
            <a:br>
              <a:rPr lang="en-US" sz="9600" b="1" cap="none" dirty="0"/>
            </a:br>
            <a:r>
              <a:rPr lang="en-US" sz="9600" b="1" cap="none" dirty="0"/>
              <a:t>We have erred and strayed from thy ways like lost sheep, </a:t>
            </a:r>
            <a:br>
              <a:rPr lang="en-US" sz="9600" b="1" cap="none" dirty="0"/>
            </a:br>
            <a:r>
              <a:rPr lang="en-US" sz="9600" b="1" cap="none" dirty="0"/>
              <a:t>We have followed too much the devices and desires of our own hearts, </a:t>
            </a:r>
            <a:br>
              <a:rPr lang="en-US" sz="9600" b="1" cap="none" dirty="0"/>
            </a:br>
            <a:r>
              <a:rPr lang="en-US" sz="9600" b="1" cap="none" dirty="0"/>
              <a:t>We have offended against thy holy laws, </a:t>
            </a:r>
            <a:br>
              <a:rPr lang="en-US" sz="9600" b="1" cap="none" dirty="0"/>
            </a:br>
            <a:r>
              <a:rPr lang="en-US" sz="9600" b="1" cap="none" dirty="0"/>
              <a:t>We have left undone those things which we ought to have done,</a:t>
            </a:r>
            <a:br>
              <a:rPr lang="en-US" sz="9600" b="1" cap="none" dirty="0"/>
            </a:br>
            <a:r>
              <a:rPr lang="en-US" sz="9600" b="1" cap="none" dirty="0"/>
              <a:t>And we have done those things which we ought not to have done,</a:t>
            </a:r>
            <a:br>
              <a:rPr lang="en-US" sz="9600" b="1" cap="none" dirty="0"/>
            </a:br>
            <a:r>
              <a:rPr lang="en-US" sz="9600" b="1" cap="none" dirty="0"/>
              <a:t>And there is no health in us: </a:t>
            </a:r>
            <a:br>
              <a:rPr lang="en-US" sz="9600" b="1" cap="none" dirty="0"/>
            </a:br>
            <a:r>
              <a:rPr lang="en-US" sz="9600" b="1" cap="none" dirty="0"/>
              <a:t>But thou, O Lord, have mercy upon us miserable offenders; </a:t>
            </a:r>
            <a:br>
              <a:rPr lang="en-US" sz="9600" b="1" cap="none" dirty="0"/>
            </a:br>
            <a:r>
              <a:rPr lang="en-US" sz="9600" b="1" cap="none" dirty="0"/>
              <a:t>Spare thou them, O God, which confess their faults, </a:t>
            </a:r>
            <a:br>
              <a:rPr lang="en-US" sz="9600" b="1" cap="none" dirty="0"/>
            </a:br>
            <a:r>
              <a:rPr lang="en-US" sz="9600" b="1" cap="none" dirty="0"/>
              <a:t>Restore thou them that are penitent, </a:t>
            </a:r>
            <a:br>
              <a:rPr lang="en-US" sz="9600" b="1" cap="none" dirty="0"/>
            </a:br>
            <a:r>
              <a:rPr lang="en-US" sz="9600" b="1" cap="none" dirty="0"/>
              <a:t>According to thy promises declared unto mankind </a:t>
            </a:r>
            <a:br>
              <a:rPr lang="en-US" sz="9600" b="1" cap="none" dirty="0"/>
            </a:br>
            <a:r>
              <a:rPr lang="en-US" sz="9600" b="1" cap="none" dirty="0"/>
              <a:t>in Christ Jesu our Lord: </a:t>
            </a:r>
            <a:br>
              <a:rPr lang="en-US" sz="9600" b="1" cap="none" dirty="0"/>
            </a:br>
            <a:r>
              <a:rPr lang="en-US" sz="9600" b="1" cap="none" dirty="0"/>
              <a:t>And grant, O most merciful Father, for his sake, </a:t>
            </a:r>
            <a:br>
              <a:rPr lang="en-US" sz="9600" b="1" cap="none" dirty="0"/>
            </a:br>
            <a:r>
              <a:rPr lang="en-US" sz="9600" b="1" cap="none" dirty="0"/>
              <a:t>That we may hereafter live a godly, righteous,</a:t>
            </a:r>
            <a:br>
              <a:rPr lang="en-US" sz="9600" b="1" cap="none" dirty="0"/>
            </a:br>
            <a:r>
              <a:rPr lang="en-US" sz="9600" b="1" cap="none" dirty="0"/>
              <a:t>and sober life, To the glory of thy holy Name. Amen.</a:t>
            </a:r>
          </a:p>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Confession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317895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t="17777" b="17777"/>
          <a:stretch/>
        </p:blipFill>
        <p:spPr>
          <a:xfrm>
            <a:off x="6975487" y="1435165"/>
            <a:ext cx="5103737" cy="510374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754740" y="804354"/>
            <a:ext cx="9870509" cy="5833997"/>
          </a:xfrm>
        </p:spPr>
        <p:txBody>
          <a:bodyPr>
            <a:normAutofit/>
          </a:bodyPr>
          <a:lstStyle/>
          <a:p>
            <a:pPr>
              <a:lnSpc>
                <a:spcPct val="120000"/>
              </a:lnSpc>
            </a:pPr>
            <a:r>
              <a:rPr lang="en-US" cap="none" dirty="0"/>
              <a:t>ALMIGHTY God, the Father of our Lord Jesus Christ, </a:t>
            </a:r>
            <a:br>
              <a:rPr lang="en-US" cap="none" dirty="0"/>
            </a:br>
            <a:r>
              <a:rPr lang="en-US" cap="none" dirty="0"/>
              <a:t>who </a:t>
            </a:r>
            <a:r>
              <a:rPr lang="en-US" cap="none" dirty="0" err="1"/>
              <a:t>desireth</a:t>
            </a:r>
            <a:r>
              <a:rPr lang="en-US" cap="none" dirty="0"/>
              <a:t> not the death of a sinner, </a:t>
            </a:r>
            <a:br>
              <a:rPr lang="en-US" cap="none" dirty="0"/>
            </a:br>
            <a:r>
              <a:rPr lang="en-US" cap="none" dirty="0"/>
              <a:t>but rather that he may turn from his wickedness and live; </a:t>
            </a:r>
            <a:br>
              <a:rPr lang="en-US" cap="none" dirty="0"/>
            </a:br>
            <a:r>
              <a:rPr lang="en-US" cap="none" dirty="0"/>
              <a:t>and hath given power and commandment to his Ministers, </a:t>
            </a:r>
            <a:br>
              <a:rPr lang="en-US" cap="none" dirty="0"/>
            </a:br>
            <a:r>
              <a:rPr lang="en-US" cap="none" dirty="0"/>
              <a:t>to declare and pronounce to his people, being penitent, </a:t>
            </a:r>
            <a:br>
              <a:rPr lang="en-US" cap="none" dirty="0"/>
            </a:br>
            <a:r>
              <a:rPr lang="en-US" cap="none" dirty="0"/>
              <a:t>the Absolution and Remission of their sins: </a:t>
            </a:r>
            <a:br>
              <a:rPr lang="en-US" cap="none" dirty="0"/>
            </a:br>
            <a:r>
              <a:rPr lang="en-US" cap="none" dirty="0"/>
              <a:t>He </a:t>
            </a:r>
            <a:r>
              <a:rPr lang="en-US" cap="none" dirty="0" err="1"/>
              <a:t>pardoneth</a:t>
            </a:r>
            <a:r>
              <a:rPr lang="en-US" cap="none" dirty="0"/>
              <a:t> and </a:t>
            </a:r>
            <a:r>
              <a:rPr lang="en-US" cap="none" dirty="0" err="1"/>
              <a:t>absolveth</a:t>
            </a:r>
            <a:r>
              <a:rPr lang="en-US" cap="none" dirty="0"/>
              <a:t> all them that truly repent </a:t>
            </a:r>
            <a:br>
              <a:rPr lang="en-US" cap="none" dirty="0"/>
            </a:br>
            <a:r>
              <a:rPr lang="en-US" cap="none" dirty="0"/>
              <a:t>and unfeignedly believe his holy Gospel. </a:t>
            </a:r>
            <a:br>
              <a:rPr lang="en-US" cap="none" dirty="0"/>
            </a:br>
            <a:r>
              <a:rPr lang="en-US" cap="none" dirty="0"/>
              <a:t>Wherefore let us beseech him to grant us true repentance</a:t>
            </a:r>
            <a:br>
              <a:rPr lang="en-US" cap="none" dirty="0"/>
            </a:br>
            <a:r>
              <a:rPr lang="en-US" cap="none" dirty="0"/>
              <a:t>and his Holy Spirit, that those things may please him </a:t>
            </a:r>
            <a:br>
              <a:rPr lang="en-US" cap="none" dirty="0"/>
            </a:br>
            <a:r>
              <a:rPr lang="en-US" cap="none" dirty="0"/>
              <a:t>which we do at this present, and that the rest of our life </a:t>
            </a:r>
            <a:br>
              <a:rPr lang="en-US" cap="none" dirty="0"/>
            </a:br>
            <a:r>
              <a:rPr lang="en-US" cap="none" dirty="0"/>
              <a:t>hereafter may be pure and holy; so that at the last we may </a:t>
            </a:r>
            <a:br>
              <a:rPr lang="en-US" cap="none" dirty="0"/>
            </a:br>
            <a:r>
              <a:rPr lang="en-US" cap="none" dirty="0"/>
              <a:t>come to his eternal joy; through Jesus Christ our Lord. Amen.</a:t>
            </a:r>
            <a:endParaRPr lang="en-US" sz="500" cap="none"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Absolution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6</a:t>
            </a:fld>
            <a:endParaRPr lang="en-US" dirty="0"/>
          </a:p>
        </p:txBody>
      </p:sp>
    </p:spTree>
    <p:extLst>
      <p:ext uri="{BB962C8B-B14F-4D97-AF65-F5344CB8AC3E}">
        <p14:creationId xmlns:p14="http://schemas.microsoft.com/office/powerpoint/2010/main" val="232844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rgbClr val="FFC000"/>
                </a:solidFill>
                <a:latin typeface="+mn-lt"/>
              </a:rPr>
              <a:t>The responses</a:t>
            </a:r>
            <a:endParaRPr lang="en-US" dirty="0">
              <a:solidFill>
                <a:srgbClr val="FFC000"/>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801665" y="1236319"/>
            <a:ext cx="11173216" cy="5298509"/>
          </a:xfrm>
        </p:spPr>
        <p:txBody>
          <a:bodyPr>
            <a:normAutofit/>
          </a:bodyPr>
          <a:lstStyle/>
          <a:p>
            <a:pPr algn="l"/>
            <a:r>
              <a:rPr lang="en-US" sz="2800" cap="none" dirty="0">
                <a:solidFill>
                  <a:srgbClr val="FFC000"/>
                </a:solidFill>
              </a:rPr>
              <a:t>O LORD, open thou our lips;</a:t>
            </a:r>
            <a:br>
              <a:rPr lang="en-US" sz="2800" cap="none" dirty="0">
                <a:solidFill>
                  <a:srgbClr val="FFC000"/>
                </a:solidFill>
              </a:rPr>
            </a:br>
            <a:r>
              <a:rPr lang="en-US" sz="3200" b="1" cap="none" dirty="0">
                <a:solidFill>
                  <a:srgbClr val="FFC000"/>
                </a:solidFill>
              </a:rPr>
              <a:t>And our mouth shall shew forth thy praise.</a:t>
            </a:r>
          </a:p>
          <a:p>
            <a:pPr algn="l"/>
            <a:r>
              <a:rPr lang="en-US" sz="2800" cap="none" dirty="0">
                <a:solidFill>
                  <a:srgbClr val="FFC000"/>
                </a:solidFill>
              </a:rPr>
              <a:t>O God, make speed to save us;</a:t>
            </a:r>
            <a:br>
              <a:rPr lang="en-US" sz="2800" cap="none" dirty="0">
                <a:solidFill>
                  <a:srgbClr val="FFC000"/>
                </a:solidFill>
              </a:rPr>
            </a:br>
            <a:r>
              <a:rPr lang="en-US" sz="3200" b="1" cap="none" dirty="0">
                <a:solidFill>
                  <a:srgbClr val="FFC000"/>
                </a:solidFill>
              </a:rPr>
              <a:t>O Lord, make haste to help us.</a:t>
            </a:r>
          </a:p>
          <a:p>
            <a:pPr algn="l"/>
            <a:r>
              <a:rPr lang="en-US" sz="2800" cap="none" dirty="0">
                <a:solidFill>
                  <a:srgbClr val="FFC000"/>
                </a:solidFill>
              </a:rPr>
              <a:t>Glory be to the Father, and to the Son : and to the Holy Ghost;</a:t>
            </a:r>
            <a:br>
              <a:rPr lang="en-US" sz="2800" cap="none" dirty="0">
                <a:solidFill>
                  <a:srgbClr val="FFC000"/>
                </a:solidFill>
              </a:rPr>
            </a:br>
            <a:r>
              <a:rPr lang="en-US" sz="3200" b="1" cap="none" dirty="0">
                <a:solidFill>
                  <a:srgbClr val="FFC000"/>
                </a:solidFill>
              </a:rPr>
              <a:t>As it was in the beginning, is now, and ever shall be : </a:t>
            </a:r>
            <a:br>
              <a:rPr lang="en-US" sz="3200" b="1" cap="none" dirty="0">
                <a:solidFill>
                  <a:srgbClr val="FFC000"/>
                </a:solidFill>
              </a:rPr>
            </a:br>
            <a:r>
              <a:rPr lang="en-US" sz="3200" b="1" cap="none" dirty="0">
                <a:solidFill>
                  <a:srgbClr val="FFC000"/>
                </a:solidFill>
              </a:rPr>
              <a:t>world without end. Amen.</a:t>
            </a:r>
          </a:p>
          <a:p>
            <a:pPr algn="l"/>
            <a:r>
              <a:rPr lang="en-US" sz="2800" cap="none" dirty="0">
                <a:solidFill>
                  <a:srgbClr val="FFC000"/>
                </a:solidFill>
              </a:rPr>
              <a:t>Praise ye the Lord;</a:t>
            </a:r>
            <a:br>
              <a:rPr lang="en-US" sz="2800" cap="none" dirty="0">
                <a:solidFill>
                  <a:srgbClr val="FFC000"/>
                </a:solidFill>
              </a:rPr>
            </a:br>
            <a:r>
              <a:rPr lang="en-US" sz="3200" b="1" cap="none" dirty="0">
                <a:solidFill>
                  <a:srgbClr val="FFC000"/>
                </a:solidFill>
              </a:rPr>
              <a:t>The Lord’s Name be praised.</a:t>
            </a:r>
          </a:p>
        </p:txBody>
      </p:sp>
    </p:spTree>
    <p:extLst>
      <p:ext uri="{BB962C8B-B14F-4D97-AF65-F5344CB8AC3E}">
        <p14:creationId xmlns:p14="http://schemas.microsoft.com/office/powerpoint/2010/main" val="10419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The Psalm</a:t>
            </a:r>
          </a:p>
        </p:txBody>
      </p:sp>
      <p:sp>
        <p:nvSpPr>
          <p:cNvPr id="13" name="TextBox 12">
            <a:extLst>
              <a:ext uri="{FF2B5EF4-FFF2-40B4-BE49-F238E27FC236}">
                <a16:creationId xmlns:a16="http://schemas.microsoft.com/office/drawing/2014/main" id="{0EB3D337-FC22-42B2-8F95-02107A8AC5D8}"/>
              </a:ext>
            </a:extLst>
          </p:cNvPr>
          <p:cNvSpPr txBox="1"/>
          <p:nvPr/>
        </p:nvSpPr>
        <p:spPr>
          <a:xfrm>
            <a:off x="424104" y="403464"/>
            <a:ext cx="10900388" cy="646331"/>
          </a:xfrm>
          <a:prstGeom prst="rect">
            <a:avLst/>
          </a:prstGeom>
          <a:noFill/>
        </p:spPr>
        <p:txBody>
          <a:bodyPr wrap="square" rtlCol="0">
            <a:spAutoFit/>
          </a:bodyPr>
          <a:lstStyle/>
          <a:p>
            <a:r>
              <a:rPr lang="en-GB" sz="3600" b="1" dirty="0">
                <a:solidFill>
                  <a:schemeClr val="accent6">
                    <a:lumMod val="75000"/>
                  </a:schemeClr>
                </a:solidFill>
              </a:rPr>
              <a:t>MUTE - </a:t>
            </a:r>
            <a:r>
              <a:rPr lang="en-GB" sz="3600" dirty="0">
                <a:solidFill>
                  <a:schemeClr val="accent6">
                    <a:lumMod val="75000"/>
                  </a:schemeClr>
                </a:solidFill>
              </a:rPr>
              <a:t>sing along with the psalm 143 at home</a:t>
            </a:r>
          </a:p>
        </p:txBody>
      </p:sp>
      <p:pic>
        <p:nvPicPr>
          <p:cNvPr id="2" name="Online Media 1" title="Psalm 143 Saturday Evensong 1">
            <a:hlinkClick r:id="" action="ppaction://media"/>
            <a:extLst>
              <a:ext uri="{FF2B5EF4-FFF2-40B4-BE49-F238E27FC236}">
                <a16:creationId xmlns:a16="http://schemas.microsoft.com/office/drawing/2014/main" id="{2B70CFEB-AD06-4B61-AB8E-564640120868}"/>
              </a:ext>
            </a:extLst>
          </p:cNvPr>
          <p:cNvPicPr>
            <a:picLocks noRot="1" noChangeAspect="1"/>
          </p:cNvPicPr>
          <p:nvPr>
            <a:videoFile r:link="rId1"/>
          </p:nvPr>
        </p:nvPicPr>
        <p:blipFill>
          <a:blip r:embed="rId3"/>
          <a:stretch>
            <a:fillRect/>
          </a:stretch>
        </p:blipFill>
        <p:spPr>
          <a:xfrm>
            <a:off x="7426654" y="3728525"/>
            <a:ext cx="3897838" cy="2923379"/>
          </a:xfrm>
          <a:prstGeom prst="rect">
            <a:avLst/>
          </a:prstGeom>
        </p:spPr>
      </p:pic>
      <p:pic>
        <p:nvPicPr>
          <p:cNvPr id="6" name="Picture 5">
            <a:extLst>
              <a:ext uri="{FF2B5EF4-FFF2-40B4-BE49-F238E27FC236}">
                <a16:creationId xmlns:a16="http://schemas.microsoft.com/office/drawing/2014/main" id="{123A7A92-637E-44E5-A59C-6C71DC54AA7E}"/>
              </a:ext>
            </a:extLst>
          </p:cNvPr>
          <p:cNvPicPr>
            <a:picLocks noChangeAspect="1"/>
          </p:cNvPicPr>
          <p:nvPr/>
        </p:nvPicPr>
        <p:blipFill rotWithShape="1">
          <a:blip r:embed="rId4"/>
          <a:srcRect l="20769" t="35686" r="52808" b="9518"/>
          <a:stretch/>
        </p:blipFill>
        <p:spPr>
          <a:xfrm>
            <a:off x="1175314" y="1049794"/>
            <a:ext cx="4920686" cy="5737221"/>
          </a:xfrm>
          <a:prstGeom prst="rect">
            <a:avLst/>
          </a:prstGeom>
        </p:spPr>
      </p:pic>
      <p:pic>
        <p:nvPicPr>
          <p:cNvPr id="12" name="Picture 11">
            <a:extLst>
              <a:ext uri="{FF2B5EF4-FFF2-40B4-BE49-F238E27FC236}">
                <a16:creationId xmlns:a16="http://schemas.microsoft.com/office/drawing/2014/main" id="{549A7457-AF46-4AB2-B668-5D5F5A5FA422}"/>
              </a:ext>
            </a:extLst>
          </p:cNvPr>
          <p:cNvPicPr>
            <a:picLocks noChangeAspect="1"/>
          </p:cNvPicPr>
          <p:nvPr/>
        </p:nvPicPr>
        <p:blipFill rotWithShape="1">
          <a:blip r:embed="rId4"/>
          <a:srcRect l="47077" t="21114" r="25577" b="60005"/>
          <a:stretch/>
        </p:blipFill>
        <p:spPr>
          <a:xfrm>
            <a:off x="6242931" y="1088065"/>
            <a:ext cx="4907446" cy="1905000"/>
          </a:xfrm>
          <a:prstGeom prst="rect">
            <a:avLst/>
          </a:prstGeom>
        </p:spPr>
      </p:pic>
    </p:spTree>
    <p:extLst>
      <p:ext uri="{BB962C8B-B14F-4D97-AF65-F5344CB8AC3E}">
        <p14:creationId xmlns:p14="http://schemas.microsoft.com/office/powerpoint/2010/main" val="22550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4" y="136525"/>
            <a:ext cx="6150280" cy="675701"/>
          </a:xfrm>
        </p:spPr>
        <p:txBody>
          <a:bodyPr>
            <a:noAutofit/>
          </a:bodyPr>
          <a:lstStyle/>
          <a:p>
            <a:r>
              <a:rPr lang="en-US" sz="1800" b="1" dirty="0">
                <a:effectLst/>
                <a:latin typeface="Times New Roman" panose="02020603050405020304" pitchFamily="18" charset="0"/>
                <a:ea typeface="Times New Roman" panose="02020603050405020304" pitchFamily="18" charset="0"/>
              </a:rPr>
              <a:t>Daniel 6:6-23</a:t>
            </a:r>
          </a:p>
          <a:p>
            <a:r>
              <a:rPr lang="en-US" sz="1800" dirty="0">
                <a:effectLst/>
                <a:latin typeface="Times New Roman" panose="02020603050405020304" pitchFamily="18" charset="0"/>
                <a:ea typeface="Times New Roman" panose="02020603050405020304" pitchFamily="18" charset="0"/>
              </a:rPr>
              <a:t>The Old Testament lesson is written in the 6th chapter of the book of Daniel beginning to read at the 6th verse</a:t>
            </a:r>
          </a:p>
          <a:p>
            <a:r>
              <a:rPr lang="en-US" sz="1800" dirty="0">
                <a:effectLst/>
                <a:latin typeface="Times New Roman" panose="02020603050405020304" pitchFamily="18" charset="0"/>
                <a:ea typeface="Times New Roman" panose="02020603050405020304" pitchFamily="18" charset="0"/>
              </a:rPr>
              <a:t>So the presidents and satraps conspired and came to the king and said to him, ‘O King Darius, live for ever! All the presidents of the kingdom, the prefects and the satraps, the counsellors and the governors, are agreed that the king should establish an ordinance and enforce an interdict, that whoever prays to anyone, divine or human, for thirty days, except to you, O king, shall be thrown into a den of lions. Now, O king, establish the interdict and sign the document, so that it cannot be changed, according to the law of the Medes and the Persians, which cannot be revoked.’ Therefore King Darius signed the document and interdict. </a:t>
            </a:r>
          </a:p>
          <a:p>
            <a:r>
              <a:rPr lang="en-US" sz="1800" dirty="0">
                <a:effectLst/>
                <a:latin typeface="Times New Roman" panose="02020603050405020304" pitchFamily="18" charset="0"/>
                <a:ea typeface="Times New Roman" panose="02020603050405020304" pitchFamily="18" charset="0"/>
              </a:rPr>
              <a:t>Although Daniel knew that the document had been signed, he continued to go to his house, which had windows in its upper room open towards Jerusalem, and to get down on his knees three times a day to pray to his God and praise him, just as he had done previously. The conspirators came and found Daniel praying and seeking mercy before his God. </a:t>
            </a:r>
          </a:p>
          <a:p>
            <a:endParaRPr lang="en-US"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Then they approached the king and said concerning the interdict, ‘O king! Did you not sign an interdict, that anyone who prays to anyone, divine or human, within thirty days except to you, O king, shall be thrown into a den of lions?’ The king answered, ‘The thing stands fast, according to the law of the Medes and Persians, which cannot be revoked.’ Then they responded to the king, ‘Daniel, one of the exiles from Judah, pays no attention to you, O king, or to the interdict you have signed, but he is saying his prayers three times a day.’ </a:t>
            </a:r>
          </a:p>
          <a:p>
            <a:r>
              <a:rPr lang="en-US" sz="1800" dirty="0">
                <a:effectLst/>
                <a:latin typeface="Times New Roman" panose="02020603050405020304" pitchFamily="18" charset="0"/>
                <a:ea typeface="Times New Roman" panose="02020603050405020304" pitchFamily="18" charset="0"/>
              </a:rPr>
              <a:t>When the king heard the charge, he was very much distressed. He was determined to save Daniel, and until the sun went down he made every effort to rescue him. Then the conspirators came to the king and said to him, ‘Know, O king, that it is a law of the Medes and Persians that no interdict or ordinance that the king establishes can be changed.’ </a:t>
            </a:r>
          </a:p>
          <a:p>
            <a:r>
              <a:rPr lang="en-US" sz="1800" dirty="0">
                <a:effectLst/>
                <a:latin typeface="Times New Roman" panose="02020603050405020304" pitchFamily="18" charset="0"/>
                <a:ea typeface="Times New Roman" panose="02020603050405020304" pitchFamily="18" charset="0"/>
              </a:rPr>
              <a:t>Then the king gave the command, and Daniel was brought and thrown into the den of lions. The king said to Daniel, ‘May your God, whom you faithfully serve, deliver you!’ A stone was brought and laid on the mouth of the den, and the king sealed it with his own signet and with the signet of his lords, so that nothing might be changed concerning Daniel. Then the king went to his palace and spent the night fasting; no food was brought to him, and sleep fled from him. </a:t>
            </a:r>
          </a:p>
          <a:p>
            <a:r>
              <a:rPr lang="en-US" sz="1800" dirty="0">
                <a:effectLst/>
                <a:latin typeface="Times New Roman" panose="02020603050405020304" pitchFamily="18" charset="0"/>
                <a:ea typeface="Times New Roman" panose="02020603050405020304" pitchFamily="18" charset="0"/>
              </a:rPr>
              <a:t>Then, at break of day, the king got up and hurried to the den of lions. When he came near the den where Daniel was, he cried out anxiously to Daniel, ‘O Daniel, servant of the living God, has your God whom you faithfully serve been able to deliver you from the lions?’ Daniel then said to the king, ‘O king, live for ever! My God sent his angel and shut the lions’ mouths so that they would not hurt me, because I was found blameless before him; and also before you, O king, I have done no wrong.’ Then the king was exceedingly glad and commanded that Daniel be taken up out of the den. So Daniel was taken up out of the den, and no kind of harm was found on him, because he had trusted in his God. </a:t>
            </a:r>
          </a:p>
          <a:p>
            <a:r>
              <a:rPr lang="en-US" sz="1800" dirty="0">
                <a:effectLst/>
                <a:latin typeface="Times New Roman" panose="02020603050405020304" pitchFamily="18" charset="0"/>
                <a:ea typeface="Times New Roman" panose="02020603050405020304" pitchFamily="18" charset="0"/>
              </a:rPr>
              <a:t>Here ends the OT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a:xfrm rot="16200000">
            <a:off x="10134599" y="3745532"/>
            <a:ext cx="3547872" cy="365125"/>
          </a:xfrm>
        </p:spPr>
        <p:txBody>
          <a:bodyPr/>
          <a:lstStyle/>
          <a:p>
            <a:r>
              <a:rPr lang="en-US" dirty="0"/>
              <a:t>OLD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t="5763" b="5763"/>
          <a:stretch/>
        </p:blipFill>
        <p:spPr>
          <a:xfrm>
            <a:off x="283464" y="301752"/>
            <a:ext cx="5221224" cy="6263640"/>
          </a:xfrm>
        </p:spPr>
      </p:pic>
    </p:spTree>
    <p:extLst>
      <p:ext uri="{BB962C8B-B14F-4D97-AF65-F5344CB8AC3E}">
        <p14:creationId xmlns:p14="http://schemas.microsoft.com/office/powerpoint/2010/main" val="35614734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purl.org/dc/dcmitype/"/>
    <ds:schemaRef ds:uri="http://purl.org/dc/terms/"/>
    <ds:schemaRef ds:uri="http://schemas.openxmlformats.org/package/2006/metadata/core-properties"/>
    <ds:schemaRef ds:uri="16c05727-aa75-4e4a-9b5f-8a80a1165891"/>
    <ds:schemaRef ds:uri="http://schemas.microsoft.com/office/infopath/2007/PartnerControls"/>
    <ds:schemaRef ds:uri="http://schemas.microsoft.com/office/2006/documentManagement/types"/>
    <ds:schemaRef ds:uri="http://www.w3.org/XML/1998/namespace"/>
    <ds:schemaRef ds:uri="71af3243-3dd4-4a8d-8c0d-dd76da1f02a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688</TotalTime>
  <Words>4233</Words>
  <Application>Microsoft Office PowerPoint</Application>
  <PresentationFormat>Widescreen</PresentationFormat>
  <Paragraphs>156</Paragraphs>
  <Slides>31</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Century Schoolbook, Georgia, serif</vt:lpstr>
      <vt:lpstr>Century, Century Schoolbook, Georgia</vt:lpstr>
      <vt:lpstr>Times New Roman</vt:lpstr>
      <vt:lpstr>Office Theme</vt:lpstr>
      <vt:lpstr>Evensong Sunday 11 April 2021 Easter 2</vt:lpstr>
      <vt:lpstr>PowerPoint Presentation</vt:lpstr>
      <vt:lpstr>UNMUTE for  the Sentences</vt:lpstr>
      <vt:lpstr>Exhortation</vt:lpstr>
      <vt:lpstr>PowerPoint Presentation</vt:lpstr>
      <vt:lpstr>PowerPoint Presentation</vt:lpstr>
      <vt:lpstr>The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responses</vt:lpstr>
      <vt:lpstr>Lord’s Prayer</vt:lpstr>
      <vt:lpstr>Versicles</vt:lpstr>
      <vt:lpstr>Collect of the Day</vt:lpstr>
      <vt:lpstr>Second Collect</vt:lpstr>
      <vt:lpstr>THIRD Collect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joining in Easter 2 Evensong  this week is Wednesday 2pm Telephone Church and 7pm Zoom Communion next Sunday 0945 St Johns &amp; 1130 St Margarets  &amp; 6pm Evensong www.SECStJohnStMargaret.org.uk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Evensong Sunday 17 January 2021 Conversion of Paul</dc:title>
  <dc:creator>reuben preston</dc:creator>
  <cp:lastModifiedBy>reuben preston</cp:lastModifiedBy>
  <cp:revision>57</cp:revision>
  <dcterms:created xsi:type="dcterms:W3CDTF">2021-01-21T13:17:29Z</dcterms:created>
  <dcterms:modified xsi:type="dcterms:W3CDTF">2021-04-10T15:13:40Z</dcterms:modified>
</cp:coreProperties>
</file>