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6" r:id="rId4"/>
  </p:sldMasterIdLst>
  <p:notesMasterIdLst>
    <p:notesMasterId r:id="rId29"/>
  </p:notesMasterIdLst>
  <p:sldIdLst>
    <p:sldId id="306" r:id="rId5"/>
    <p:sldId id="307" r:id="rId6"/>
    <p:sldId id="308" r:id="rId7"/>
    <p:sldId id="344" r:id="rId8"/>
    <p:sldId id="309" r:id="rId9"/>
    <p:sldId id="345" r:id="rId10"/>
    <p:sldId id="346" r:id="rId11"/>
    <p:sldId id="314" r:id="rId12"/>
    <p:sldId id="315" r:id="rId13"/>
    <p:sldId id="347" r:id="rId14"/>
    <p:sldId id="359" r:id="rId15"/>
    <p:sldId id="317" r:id="rId16"/>
    <p:sldId id="316" r:id="rId17"/>
    <p:sldId id="348" r:id="rId18"/>
    <p:sldId id="349" r:id="rId19"/>
    <p:sldId id="350" r:id="rId20"/>
    <p:sldId id="351" r:id="rId21"/>
    <p:sldId id="352" r:id="rId22"/>
    <p:sldId id="353" r:id="rId23"/>
    <p:sldId id="354" r:id="rId24"/>
    <p:sldId id="355" r:id="rId25"/>
    <p:sldId id="356" r:id="rId26"/>
    <p:sldId id="357" r:id="rId27"/>
    <p:sldId id="35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4967" autoAdjust="0"/>
  </p:normalViewPr>
  <p:slideViewPr>
    <p:cSldViewPr snapToGrid="0">
      <p:cViewPr varScale="1">
        <p:scale>
          <a:sx n="77" d="100"/>
          <a:sy n="77" d="100"/>
        </p:scale>
        <p:origin x="498" y="90"/>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3/24/2021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AD6EE87-EBD5-4F12-A48A-63ACA297AC8F}" type="datetimeFigureOut">
              <a:rPr lang="en-US" smtClean="0"/>
              <a:t>3/24/2021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638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47209988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92273264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32770013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5100483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08699088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972530206"/>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19298143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339542704"/>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3447711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30498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546858417"/>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22" name="Graphic 12">
            <a:extLst>
              <a:ext uri="{FF2B5EF4-FFF2-40B4-BE49-F238E27FC236}">
                <a16:creationId xmlns:a16="http://schemas.microsoft.com/office/drawing/2014/main" id="{719B4A29-F329-485C-8D1A-C09F2A326A52}"/>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3" name="Graphic 13">
            <a:extLst>
              <a:ext uri="{FF2B5EF4-FFF2-40B4-BE49-F238E27FC236}">
                <a16:creationId xmlns:a16="http://schemas.microsoft.com/office/drawing/2014/main" id="{DC92275C-36A3-4710-947B-8F89425F48D1}"/>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24" name="Graphic 15">
            <a:extLst>
              <a:ext uri="{FF2B5EF4-FFF2-40B4-BE49-F238E27FC236}">
                <a16:creationId xmlns:a16="http://schemas.microsoft.com/office/drawing/2014/main" id="{915793D1-B49D-4C96-9151-D36F8CB6B877}"/>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25" name="Graphic 22">
            <a:extLst>
              <a:ext uri="{FF2B5EF4-FFF2-40B4-BE49-F238E27FC236}">
                <a16:creationId xmlns:a16="http://schemas.microsoft.com/office/drawing/2014/main" id="{FD7B9911-1152-4131-8560-2E35E306F1A6}"/>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26" name="Graphic 21">
            <a:extLst>
              <a:ext uri="{FF2B5EF4-FFF2-40B4-BE49-F238E27FC236}">
                <a16:creationId xmlns:a16="http://schemas.microsoft.com/office/drawing/2014/main" id="{043622A9-A455-4806-8B8F-B4E03D79E1F3}"/>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27" name="Graphic 23">
            <a:extLst>
              <a:ext uri="{FF2B5EF4-FFF2-40B4-BE49-F238E27FC236}">
                <a16:creationId xmlns:a16="http://schemas.microsoft.com/office/drawing/2014/main" id="{67D9C7E4-5AAB-4813-9EDA-357E0A8E13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98569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2336726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64925617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82742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6704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33314381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2033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r>
              <a:rPr lang="en-US"/>
              <a:t>9/3/20XX</a:t>
            </a:r>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Presentation Title</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335382462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3714" r:id="rId20"/>
  </p:sldLayoutIdLst>
  <p:hf hd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video" Target="https://www.youtube.com/embed/wRV5b4jU8hQ?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video" Target="https://www.youtube.com/embed/dAJBSdlpdSc?feature=oembed" TargetMode="External"/><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ACCC08F4-6649-4752-A49D-EC2C8E9656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5" name="Rectangle 34">
              <a:extLst>
                <a:ext uri="{FF2B5EF4-FFF2-40B4-BE49-F238E27FC236}">
                  <a16:creationId xmlns:a16="http://schemas.microsoft.com/office/drawing/2014/main" id="{DCCBFAE1-A7B8-4741-A1BD-1D22BE1B9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Oval 35">
              <a:extLst>
                <a:ext uri="{FF2B5EF4-FFF2-40B4-BE49-F238E27FC236}">
                  <a16:creationId xmlns:a16="http://schemas.microsoft.com/office/drawing/2014/main" id="{A8DFBA0E-2986-4121-92BD-9ADBE9F79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D6B514A6-1440-4614-B316-443C485A1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B7C4B390-CACA-4CE0-A179-19E2CAADF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39330A14-E127-4084-BA51-D86B9568B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F47AD4CB-E128-49E9-A8C2-AC0CEA98F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Freeform 5">
              <a:extLst>
                <a:ext uri="{FF2B5EF4-FFF2-40B4-BE49-F238E27FC236}">
                  <a16:creationId xmlns:a16="http://schemas.microsoft.com/office/drawing/2014/main" id="{D76D76C3-9DFE-4C5F-8F74-D65651A74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2" name="Freeform 5">
              <a:extLst>
                <a:ext uri="{FF2B5EF4-FFF2-40B4-BE49-F238E27FC236}">
                  <a16:creationId xmlns:a16="http://schemas.microsoft.com/office/drawing/2014/main" id="{7FC72400-C794-438B-90D7-5F6E0302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3" name="Freeform 5">
              <a:extLst>
                <a:ext uri="{FF2B5EF4-FFF2-40B4-BE49-F238E27FC236}">
                  <a16:creationId xmlns:a16="http://schemas.microsoft.com/office/drawing/2014/main" id="{AD24BDB9-26CF-4AAC-B31C-95E190D551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5" name="Rectangle 44">
            <a:extLst>
              <a:ext uri="{FF2B5EF4-FFF2-40B4-BE49-F238E27FC236}">
                <a16:creationId xmlns:a16="http://schemas.microsoft.com/office/drawing/2014/main" id="{E4947D45-3E3A-4249-A3DB-5B907C179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1"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639098" y="629265"/>
            <a:ext cx="6072776" cy="1622322"/>
          </a:xfrm>
        </p:spPr>
        <p:txBody>
          <a:bodyPr vert="horz" lIns="91440" tIns="45720" rIns="91440" bIns="45720" rtlCol="0" anchor="ctr">
            <a:normAutofit/>
          </a:bodyPr>
          <a:lstStyle/>
          <a:p>
            <a:r>
              <a:rPr lang="en-US" sz="3300" spc="400" dirty="0">
                <a:solidFill>
                  <a:srgbClr val="FFFFFF"/>
                </a:solidFill>
              </a:rPr>
              <a:t>Compline</a:t>
            </a:r>
            <a:br>
              <a:rPr lang="en-US" sz="3300" spc="400" dirty="0">
                <a:solidFill>
                  <a:srgbClr val="FFFFFF"/>
                </a:solidFill>
              </a:rPr>
            </a:br>
            <a:r>
              <a:rPr lang="en-US" sz="3300" spc="400" dirty="0">
                <a:solidFill>
                  <a:srgbClr val="FFFFFF"/>
                </a:solidFill>
              </a:rPr>
              <a:t>Thursday 1 April 2021</a:t>
            </a:r>
            <a:br>
              <a:rPr lang="en-US" sz="3300" spc="400" dirty="0">
                <a:solidFill>
                  <a:srgbClr val="FFFFFF"/>
                </a:solidFill>
              </a:rPr>
            </a:br>
            <a:r>
              <a:rPr lang="en-US" sz="3300" spc="400" dirty="0">
                <a:solidFill>
                  <a:srgbClr val="FFFFFF"/>
                </a:solidFill>
              </a:rPr>
              <a:t>Maundy Thursday</a:t>
            </a:r>
            <a:endParaRPr lang="en-US" sz="3300" dirty="0">
              <a:solidFill>
                <a:srgbClr val="FFFFFF"/>
              </a:solidFill>
            </a:endParaRPr>
          </a:p>
        </p:txBody>
      </p:sp>
      <p:pic>
        <p:nvPicPr>
          <p:cNvPr id="4" name="Picture 2" descr="Photo of St Margarets Church Renfrew">
            <a:extLst>
              <a:ext uri="{FF2B5EF4-FFF2-40B4-BE49-F238E27FC236}">
                <a16:creationId xmlns:a16="http://schemas.microsoft.com/office/drawing/2014/main" id="{7126B502-AD2E-454C-BBA7-7AE8632A51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54" r="-2" b="1539"/>
          <a:stretch/>
        </p:blipFill>
        <p:spPr bwMode="auto">
          <a:xfrm>
            <a:off x="6879049" y="480060"/>
            <a:ext cx="4825273" cy="2948940"/>
          </a:xfrm>
          <a:custGeom>
            <a:avLst/>
            <a:gdLst/>
            <a:ahLst/>
            <a:cxnLst/>
            <a:rect l="l" t="t" r="r" b="b"/>
            <a:pathLst>
              <a:path w="4825273" h="2948940">
                <a:moveTo>
                  <a:pt x="0" y="0"/>
                </a:moveTo>
                <a:lnTo>
                  <a:pt x="2646616" y="0"/>
                </a:lnTo>
                <a:lnTo>
                  <a:pt x="4664497" y="0"/>
                </a:lnTo>
                <a:lnTo>
                  <a:pt x="4825273" y="0"/>
                </a:lnTo>
                <a:lnTo>
                  <a:pt x="4825273" y="2948940"/>
                </a:lnTo>
                <a:lnTo>
                  <a:pt x="221394" y="2948940"/>
                </a:lnTo>
                <a:lnTo>
                  <a:pt x="221394" y="2876858"/>
                </a:lnTo>
                <a:lnTo>
                  <a:pt x="222335" y="2750941"/>
                </a:lnTo>
                <a:lnTo>
                  <a:pt x="221394" y="2623814"/>
                </a:lnTo>
                <a:lnTo>
                  <a:pt x="219512" y="2494871"/>
                </a:lnTo>
                <a:lnTo>
                  <a:pt x="217787" y="2365928"/>
                </a:lnTo>
                <a:lnTo>
                  <a:pt x="214023" y="2235169"/>
                </a:lnTo>
                <a:lnTo>
                  <a:pt x="210103" y="2103199"/>
                </a:lnTo>
                <a:lnTo>
                  <a:pt x="205555" y="1971229"/>
                </a:lnTo>
                <a:lnTo>
                  <a:pt x="199125" y="1838048"/>
                </a:lnTo>
                <a:lnTo>
                  <a:pt x="191441" y="1703656"/>
                </a:lnTo>
                <a:lnTo>
                  <a:pt x="184071" y="1568660"/>
                </a:lnTo>
                <a:lnTo>
                  <a:pt x="174662" y="1433663"/>
                </a:lnTo>
                <a:lnTo>
                  <a:pt x="163371" y="1296850"/>
                </a:lnTo>
                <a:lnTo>
                  <a:pt x="152080" y="1161853"/>
                </a:lnTo>
                <a:lnTo>
                  <a:pt x="139063" y="1024435"/>
                </a:lnTo>
                <a:lnTo>
                  <a:pt x="124793" y="886411"/>
                </a:lnTo>
                <a:lnTo>
                  <a:pt x="109738" y="750203"/>
                </a:lnTo>
                <a:lnTo>
                  <a:pt x="92174" y="612180"/>
                </a:lnTo>
                <a:lnTo>
                  <a:pt x="73356" y="474761"/>
                </a:lnTo>
                <a:lnTo>
                  <a:pt x="54694" y="336738"/>
                </a:lnTo>
                <a:lnTo>
                  <a:pt x="32897" y="199320"/>
                </a:lnTo>
                <a:lnTo>
                  <a:pt x="10628" y="62507"/>
                </a:lnTo>
                <a:close/>
              </a:path>
            </a:pathLst>
          </a:cu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39098" y="2418735"/>
            <a:ext cx="6072776" cy="3811740"/>
          </a:xfrm>
        </p:spPr>
        <p:txBody>
          <a:bodyPr vert="horz" lIns="91440" tIns="45720" rIns="91440" bIns="45720" rtlCol="0" anchor="ctr">
            <a:normAutofit/>
          </a:bodyPr>
          <a:lstStyle/>
          <a:p>
            <a:pPr>
              <a:buFont typeface="Wingdings 3" charset="2"/>
              <a:buChar char=""/>
            </a:pPr>
            <a:r>
              <a:rPr lang="en-US" dirty="0">
                <a:solidFill>
                  <a:srgbClr val="FFFFFF"/>
                </a:solidFill>
              </a:rPr>
              <a:t>St Johns Johnstone</a:t>
            </a:r>
            <a:br>
              <a:rPr lang="en-US" dirty="0">
                <a:solidFill>
                  <a:srgbClr val="FFFFFF"/>
                </a:solidFill>
              </a:rPr>
            </a:br>
            <a:r>
              <a:rPr lang="en-US" dirty="0">
                <a:solidFill>
                  <a:srgbClr val="FFFFFF"/>
                </a:solidFill>
              </a:rPr>
              <a:t>  &amp; St </a:t>
            </a:r>
            <a:r>
              <a:rPr lang="en-US" dirty="0" err="1">
                <a:solidFill>
                  <a:srgbClr val="FFFFFF"/>
                </a:solidFill>
              </a:rPr>
              <a:t>Margarets</a:t>
            </a:r>
            <a:r>
              <a:rPr lang="en-US" dirty="0">
                <a:solidFill>
                  <a:srgbClr val="FFFFFF"/>
                </a:solidFill>
              </a:rPr>
              <a:t> Renfrew</a:t>
            </a:r>
          </a:p>
          <a:p>
            <a:pPr>
              <a:buFont typeface="Wingdings 3" charset="2"/>
              <a:buChar char=""/>
            </a:pPr>
            <a:r>
              <a:rPr lang="en-US" dirty="0">
                <a:solidFill>
                  <a:srgbClr val="FFFFFF"/>
                </a:solidFill>
              </a:rPr>
              <a:t>Scottish Episcopal Church</a:t>
            </a:r>
          </a:p>
          <a:p>
            <a:pPr>
              <a:buFont typeface="Wingdings 3" charset="2"/>
              <a:buChar char=""/>
            </a:pPr>
            <a:r>
              <a:rPr lang="en-US" dirty="0">
                <a:solidFill>
                  <a:srgbClr val="FFFFFF"/>
                </a:solidFill>
              </a:rPr>
              <a:t>Diocese of Glasgow &amp; Galloway</a:t>
            </a:r>
          </a:p>
          <a:p>
            <a:pPr>
              <a:buFont typeface="Wingdings 3" charset="2"/>
              <a:buChar char=""/>
            </a:pPr>
            <a:endParaRPr lang="en-US" dirty="0">
              <a:solidFill>
                <a:srgbClr val="FFFFFF"/>
              </a:solidFill>
            </a:endParaRPr>
          </a:p>
          <a:p>
            <a:pPr>
              <a:buFont typeface="Wingdings 3" charset="2"/>
              <a:buChar char=""/>
            </a:pPr>
            <a:endParaRPr lang="en-US" dirty="0">
              <a:solidFill>
                <a:srgbClr val="FFFFFF"/>
              </a:solidFill>
            </a:endParaRPr>
          </a:p>
          <a:p>
            <a:pPr>
              <a:buFont typeface="Wingdings 3" charset="2"/>
              <a:buChar char=""/>
            </a:pPr>
            <a:r>
              <a:rPr lang="en-US" sz="3200" dirty="0">
                <a:solidFill>
                  <a:srgbClr val="FFFFFF"/>
                </a:solidFill>
              </a:rPr>
              <a:t>We gather in silence</a:t>
            </a:r>
          </a:p>
          <a:p>
            <a:pPr>
              <a:buFont typeface="Wingdings 3" charset="2"/>
              <a:buChar char=""/>
            </a:pPr>
            <a:endParaRPr lang="en-US" dirty="0">
              <a:solidFill>
                <a:srgbClr val="FFFFFF"/>
              </a:solidFill>
            </a:endParaRPr>
          </a:p>
        </p:txBody>
      </p:sp>
      <p:pic>
        <p:nvPicPr>
          <p:cNvPr id="5" name="Picture 4" descr="Photo of St Johns Church Johnstone">
            <a:extLst>
              <a:ext uri="{FF2B5EF4-FFF2-40B4-BE49-F238E27FC236}">
                <a16:creationId xmlns:a16="http://schemas.microsoft.com/office/drawing/2014/main" id="{AF547C28-C9DB-4BF4-803B-AFDDFDFDF9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476" r="4" b="7590"/>
          <a:stretch/>
        </p:blipFill>
        <p:spPr bwMode="auto">
          <a:xfrm>
            <a:off x="6774510" y="3429000"/>
            <a:ext cx="4929808" cy="2948940"/>
          </a:xfrm>
          <a:custGeom>
            <a:avLst/>
            <a:gdLst/>
            <a:ahLst/>
            <a:cxnLst/>
            <a:rect l="l" t="t" r="r" b="b"/>
            <a:pathLst>
              <a:path w="4929808" h="2948940">
                <a:moveTo>
                  <a:pt x="325929" y="0"/>
                </a:moveTo>
                <a:lnTo>
                  <a:pt x="4929808" y="0"/>
                </a:lnTo>
                <a:lnTo>
                  <a:pt x="4929808" y="2948940"/>
                </a:lnTo>
                <a:lnTo>
                  <a:pt x="4769032" y="2948940"/>
                </a:lnTo>
                <a:lnTo>
                  <a:pt x="2751151" y="2948940"/>
                </a:lnTo>
                <a:lnTo>
                  <a:pt x="0" y="2948940"/>
                </a:lnTo>
                <a:lnTo>
                  <a:pt x="0" y="2948045"/>
                </a:lnTo>
                <a:lnTo>
                  <a:pt x="103291" y="2948045"/>
                </a:lnTo>
                <a:lnTo>
                  <a:pt x="112340" y="2889373"/>
                </a:lnTo>
                <a:lnTo>
                  <a:pt x="123631" y="2813097"/>
                </a:lnTo>
                <a:lnTo>
                  <a:pt x="135550" y="2722292"/>
                </a:lnTo>
                <a:lnTo>
                  <a:pt x="149820" y="2614536"/>
                </a:lnTo>
                <a:lnTo>
                  <a:pt x="164875" y="2495279"/>
                </a:lnTo>
                <a:lnTo>
                  <a:pt x="180714" y="2360888"/>
                </a:lnTo>
                <a:lnTo>
                  <a:pt x="197494" y="2214389"/>
                </a:lnTo>
                <a:lnTo>
                  <a:pt x="214273" y="2055177"/>
                </a:lnTo>
                <a:lnTo>
                  <a:pt x="231367" y="1885675"/>
                </a:lnTo>
                <a:lnTo>
                  <a:pt x="247205" y="1702854"/>
                </a:lnTo>
                <a:lnTo>
                  <a:pt x="262417" y="1511558"/>
                </a:lnTo>
                <a:lnTo>
                  <a:pt x="276217" y="1309365"/>
                </a:lnTo>
                <a:lnTo>
                  <a:pt x="289390" y="1098697"/>
                </a:lnTo>
                <a:lnTo>
                  <a:pt x="301779" y="878949"/>
                </a:lnTo>
                <a:lnTo>
                  <a:pt x="306170" y="766351"/>
                </a:lnTo>
                <a:lnTo>
                  <a:pt x="311031" y="651331"/>
                </a:lnTo>
                <a:lnTo>
                  <a:pt x="315579" y="534495"/>
                </a:lnTo>
                <a:lnTo>
                  <a:pt x="318558" y="417054"/>
                </a:lnTo>
                <a:lnTo>
                  <a:pt x="321224" y="297191"/>
                </a:lnTo>
                <a:lnTo>
                  <a:pt x="324047" y="176118"/>
                </a:lnTo>
                <a:lnTo>
                  <a:pt x="325929" y="5262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98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275573" y="400834"/>
            <a:ext cx="11398685" cy="6237518"/>
          </a:xfrm>
        </p:spPr>
        <p:txBody>
          <a:bodyPr>
            <a:normAutofit fontScale="25000" lnSpcReduction="20000"/>
          </a:bodyPr>
          <a:lstStyle/>
          <a:p>
            <a:pPr>
              <a:lnSpc>
                <a:spcPct val="120000"/>
              </a:lnSpc>
            </a:pPr>
            <a:r>
              <a:rPr lang="en-US" sz="11200" b="1" cap="none" dirty="0">
                <a:solidFill>
                  <a:schemeClr val="accent6">
                    <a:lumMod val="50000"/>
                  </a:schemeClr>
                </a:solidFill>
              </a:rPr>
              <a:t>Scripture reading – Maundy Thursday John 13.1-15</a:t>
            </a:r>
          </a:p>
          <a:p>
            <a:pPr>
              <a:lnSpc>
                <a:spcPct val="120000"/>
              </a:lnSpc>
            </a:pPr>
            <a:r>
              <a:rPr lang="en-US" sz="8000" cap="none" dirty="0">
                <a:solidFill>
                  <a:schemeClr val="accent6">
                    <a:lumMod val="50000"/>
                  </a:schemeClr>
                </a:solidFill>
              </a:rPr>
              <a:t>It was before the festival of the Passover, and Jesus knew that the hour had come for him to pass from this world to the Father. He had always loved those who were his in the world, but now he showed how perfect his love was.</a:t>
            </a:r>
          </a:p>
          <a:p>
            <a:pPr>
              <a:lnSpc>
                <a:spcPct val="120000"/>
              </a:lnSpc>
            </a:pPr>
            <a:r>
              <a:rPr lang="en-US" sz="8000" cap="none" dirty="0">
                <a:solidFill>
                  <a:schemeClr val="accent6">
                    <a:lumMod val="50000"/>
                  </a:schemeClr>
                </a:solidFill>
              </a:rPr>
              <a:t>They were at supper, and the devil had already put it into the mind of Judas Iscariot son of Simon, to betray him. Jesus knew that the Father had put everything into his hands, and that he had come from God and was returning to God, and he got up from table, removed his outer garment and, taking a towel, wrapped it round his waist; he then poured water into a basin and began to wash the disciples’ feet and to wipe them with the towel he was wearing. </a:t>
            </a:r>
          </a:p>
          <a:p>
            <a:pPr>
              <a:lnSpc>
                <a:spcPct val="120000"/>
              </a:lnSpc>
            </a:pPr>
            <a:r>
              <a:rPr lang="en-US" sz="8000" cap="none" dirty="0">
                <a:solidFill>
                  <a:schemeClr val="accent6">
                    <a:lumMod val="50000"/>
                  </a:schemeClr>
                </a:solidFill>
              </a:rPr>
              <a:t>He came to Simon Peter, who said to him, ‘Lord, are you going to wash my feet?’ </a:t>
            </a:r>
          </a:p>
          <a:p>
            <a:pPr>
              <a:lnSpc>
                <a:spcPct val="120000"/>
              </a:lnSpc>
            </a:pPr>
            <a:r>
              <a:rPr lang="en-US" sz="8000" cap="none" dirty="0">
                <a:solidFill>
                  <a:schemeClr val="accent6">
                    <a:lumMod val="50000"/>
                  </a:schemeClr>
                </a:solidFill>
              </a:rPr>
              <a:t>Jesus answered, ‘At the moment you do not know what I am doing, but later you will understand.’ </a:t>
            </a:r>
          </a:p>
          <a:p>
            <a:pPr>
              <a:lnSpc>
                <a:spcPct val="120000"/>
              </a:lnSpc>
            </a:pPr>
            <a:r>
              <a:rPr lang="en-US" sz="8000" cap="none" dirty="0">
                <a:solidFill>
                  <a:schemeClr val="accent6">
                    <a:lumMod val="50000"/>
                  </a:schemeClr>
                </a:solidFill>
              </a:rPr>
              <a:t>‘Never!’ said Peter ‘You shall never wash my feet.’ </a:t>
            </a:r>
          </a:p>
          <a:p>
            <a:pPr>
              <a:lnSpc>
                <a:spcPct val="120000"/>
              </a:lnSpc>
            </a:pPr>
            <a:r>
              <a:rPr lang="en-US" sz="8000" cap="none" dirty="0">
                <a:solidFill>
                  <a:schemeClr val="accent6">
                    <a:lumMod val="50000"/>
                  </a:schemeClr>
                </a:solidFill>
              </a:rPr>
              <a:t>Jesus replied, ‘If I do not wash you, you can have nothing in common with me.’ </a:t>
            </a:r>
          </a:p>
          <a:p>
            <a:pPr>
              <a:lnSpc>
                <a:spcPct val="120000"/>
              </a:lnSpc>
            </a:pPr>
            <a:r>
              <a:rPr lang="en-US" sz="8000" cap="none" dirty="0">
                <a:solidFill>
                  <a:schemeClr val="accent6">
                    <a:lumMod val="50000"/>
                  </a:schemeClr>
                </a:solidFill>
              </a:rPr>
              <a:t>‘Then, Lord,’ said Simon Peter ‘not only my feet, but my hands and my head as well!’</a:t>
            </a:r>
          </a:p>
          <a:p>
            <a:pPr>
              <a:lnSpc>
                <a:spcPct val="120000"/>
              </a:lnSpc>
            </a:pPr>
            <a:endParaRPr lang="en-US" sz="8000" dirty="0">
              <a:solidFill>
                <a:schemeClr val="accent6">
                  <a:lumMod val="50000"/>
                </a:schemeClr>
              </a:solidFill>
            </a:endParaRPr>
          </a:p>
          <a:p>
            <a:pPr>
              <a:lnSpc>
                <a:spcPct val="120000"/>
              </a:lnSpc>
            </a:pPr>
            <a:r>
              <a:rPr lang="en-US" sz="8000" cap="none" dirty="0">
                <a:solidFill>
                  <a:schemeClr val="accent6">
                    <a:lumMod val="50000"/>
                  </a:schemeClr>
                </a:solidFill>
              </a:rPr>
              <a:t> Jesus said, ‘No one who has taken a bath needs washing, he is clean all over. You too are clean, though not all of you are.’ He knew who was going to betray him, that was why he said, ‘though not all of you are.’</a:t>
            </a:r>
          </a:p>
          <a:p>
            <a:pPr>
              <a:lnSpc>
                <a:spcPct val="120000"/>
              </a:lnSpc>
            </a:pPr>
            <a:r>
              <a:rPr lang="en-US" sz="8000" cap="none" dirty="0">
                <a:solidFill>
                  <a:schemeClr val="accent6">
                    <a:lumMod val="50000"/>
                  </a:schemeClr>
                </a:solidFill>
              </a:rPr>
              <a:t>    When he had washed their feet and put on his clothes again he went back to the table. ‘Do you understand’ he said ‘what I have done to you? You call me Master and Lord, and rightly; so I am. If I, then, the Lord and Master, have washed your feet, you should wash each other’s feet. I have given you an example so that you may copy what I have done to you.’</a:t>
            </a:r>
          </a:p>
          <a:p>
            <a:pPr>
              <a:lnSpc>
                <a:spcPct val="120000"/>
              </a:lnSpc>
            </a:pPr>
            <a:endParaRPr lang="en-US" sz="8000" cap="none" dirty="0">
              <a:solidFill>
                <a:schemeClr val="accent6">
                  <a:lumMod val="50000"/>
                </a:schemeClr>
              </a:solidFill>
            </a:endParaRPr>
          </a:p>
          <a:p>
            <a:pPr>
              <a:lnSpc>
                <a:spcPct val="120000"/>
              </a:lnSpc>
            </a:pPr>
            <a:endParaRPr lang="en-US" sz="8000" cap="none" dirty="0">
              <a:solidFill>
                <a:schemeClr val="accent6">
                  <a:lumMod val="50000"/>
                </a:schemeClr>
              </a:solidFill>
            </a:endParaRPr>
          </a:p>
          <a:p>
            <a:pPr>
              <a:lnSpc>
                <a:spcPct val="120000"/>
              </a:lnSpc>
            </a:pPr>
            <a:endParaRPr lang="en-US" sz="8000" dirty="0">
              <a:solidFill>
                <a:schemeClr val="accent6">
                  <a:lumMod val="50000"/>
                </a:schemeClr>
              </a:solidFill>
            </a:endParaRPr>
          </a:p>
          <a:p>
            <a:pPr>
              <a:lnSpc>
                <a:spcPct val="120000"/>
              </a:lnSpc>
            </a:pPr>
            <a:endParaRPr lang="en-US" sz="8000" cap="none" dirty="0">
              <a:solidFill>
                <a:schemeClr val="accent6">
                  <a:lumMod val="50000"/>
                </a:schemeClr>
              </a:solidFill>
            </a:endParaRPr>
          </a:p>
          <a:p>
            <a:pPr>
              <a:lnSpc>
                <a:spcPct val="120000"/>
              </a:lnSpc>
            </a:pPr>
            <a:endParaRPr lang="en-US" sz="8000" cap="none" dirty="0">
              <a:solidFill>
                <a:schemeClr val="accent6">
                  <a:lumMod val="50000"/>
                </a:schemeClr>
              </a:solidFill>
            </a:endParaRPr>
          </a:p>
        </p:txBody>
      </p:sp>
    </p:spTree>
    <p:extLst>
      <p:ext uri="{BB962C8B-B14F-4D97-AF65-F5344CB8AC3E}">
        <p14:creationId xmlns:p14="http://schemas.microsoft.com/office/powerpoint/2010/main" val="403307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275573" y="400834"/>
            <a:ext cx="11398685" cy="6237518"/>
          </a:xfrm>
        </p:spPr>
        <p:txBody>
          <a:bodyPr>
            <a:normAutofit/>
          </a:bodyPr>
          <a:lstStyle/>
          <a:p>
            <a:pPr>
              <a:lnSpc>
                <a:spcPct val="120000"/>
              </a:lnSpc>
            </a:pPr>
            <a:r>
              <a:rPr lang="en-US" sz="2200" cap="none" dirty="0">
                <a:solidFill>
                  <a:schemeClr val="accent6">
                    <a:lumMod val="50000"/>
                  </a:schemeClr>
                </a:solidFill>
              </a:rPr>
              <a:t> Jesus said, ‘No one who has taken a bath needs washing, he is clean all over. You too are clean, though not all of you are.’ </a:t>
            </a:r>
          </a:p>
          <a:p>
            <a:pPr>
              <a:lnSpc>
                <a:spcPct val="120000"/>
              </a:lnSpc>
            </a:pPr>
            <a:r>
              <a:rPr lang="en-US" sz="2200" cap="none" dirty="0">
                <a:solidFill>
                  <a:schemeClr val="accent6">
                    <a:lumMod val="50000"/>
                  </a:schemeClr>
                </a:solidFill>
              </a:rPr>
              <a:t>He knew who was going to betray him, that was why he said, ‘though not all of you are.’</a:t>
            </a:r>
          </a:p>
          <a:p>
            <a:pPr>
              <a:lnSpc>
                <a:spcPct val="120000"/>
              </a:lnSpc>
            </a:pPr>
            <a:r>
              <a:rPr lang="en-US" sz="2200" cap="none" dirty="0">
                <a:solidFill>
                  <a:schemeClr val="accent6">
                    <a:lumMod val="50000"/>
                  </a:schemeClr>
                </a:solidFill>
              </a:rPr>
              <a:t>When he had washed their feet and put on his clothes again he went back to the table. </a:t>
            </a:r>
          </a:p>
          <a:p>
            <a:pPr>
              <a:lnSpc>
                <a:spcPct val="120000"/>
              </a:lnSpc>
            </a:pPr>
            <a:r>
              <a:rPr lang="en-US" sz="2200" cap="none" dirty="0">
                <a:solidFill>
                  <a:schemeClr val="accent6">
                    <a:lumMod val="50000"/>
                  </a:schemeClr>
                </a:solidFill>
              </a:rPr>
              <a:t>‘Do you understand’ he said ‘what I have done to you? You call me Master and Lord, and rightly; so I am. If I, then, the Lord and Master, have washed your feet, you should wash each other’s feet. I have given you an example so that you may copy what I have done to you.’</a:t>
            </a:r>
          </a:p>
          <a:p>
            <a:pPr>
              <a:lnSpc>
                <a:spcPct val="120000"/>
              </a:lnSpc>
            </a:pPr>
            <a:endParaRPr lang="en-US" sz="8000" cap="none" dirty="0">
              <a:solidFill>
                <a:schemeClr val="accent6">
                  <a:lumMod val="50000"/>
                </a:schemeClr>
              </a:solidFill>
            </a:endParaRPr>
          </a:p>
          <a:p>
            <a:pPr>
              <a:lnSpc>
                <a:spcPct val="120000"/>
              </a:lnSpc>
            </a:pPr>
            <a:endParaRPr lang="en-US" sz="8000" cap="none" dirty="0">
              <a:solidFill>
                <a:schemeClr val="accent6">
                  <a:lumMod val="50000"/>
                </a:schemeClr>
              </a:solidFill>
            </a:endParaRPr>
          </a:p>
          <a:p>
            <a:pPr>
              <a:lnSpc>
                <a:spcPct val="120000"/>
              </a:lnSpc>
            </a:pPr>
            <a:endParaRPr lang="en-US" sz="8000" dirty="0">
              <a:solidFill>
                <a:schemeClr val="accent6">
                  <a:lumMod val="50000"/>
                </a:schemeClr>
              </a:solidFill>
            </a:endParaRPr>
          </a:p>
          <a:p>
            <a:pPr>
              <a:lnSpc>
                <a:spcPct val="120000"/>
              </a:lnSpc>
            </a:pPr>
            <a:endParaRPr lang="en-US" sz="8000" cap="none" dirty="0">
              <a:solidFill>
                <a:schemeClr val="accent6">
                  <a:lumMod val="50000"/>
                </a:schemeClr>
              </a:solidFill>
            </a:endParaRPr>
          </a:p>
          <a:p>
            <a:pPr>
              <a:lnSpc>
                <a:spcPct val="120000"/>
              </a:lnSpc>
            </a:pPr>
            <a:endParaRPr lang="en-US" sz="8000" cap="none" dirty="0">
              <a:solidFill>
                <a:schemeClr val="accent6">
                  <a:lumMod val="50000"/>
                </a:schemeClr>
              </a:solidFill>
            </a:endParaRPr>
          </a:p>
        </p:txBody>
      </p:sp>
    </p:spTree>
    <p:extLst>
      <p:ext uri="{BB962C8B-B14F-4D97-AF65-F5344CB8AC3E}">
        <p14:creationId xmlns:p14="http://schemas.microsoft.com/office/powerpoint/2010/main" val="322885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The Psalm</a:t>
            </a:r>
          </a:p>
        </p:txBody>
      </p:sp>
      <p:sp>
        <p:nvSpPr>
          <p:cNvPr id="13" name="TextBox 12">
            <a:extLst>
              <a:ext uri="{FF2B5EF4-FFF2-40B4-BE49-F238E27FC236}">
                <a16:creationId xmlns:a16="http://schemas.microsoft.com/office/drawing/2014/main" id="{0EB3D337-FC22-42B2-8F95-02107A8AC5D8}"/>
              </a:ext>
            </a:extLst>
          </p:cNvPr>
          <p:cNvSpPr txBox="1"/>
          <p:nvPr/>
        </p:nvSpPr>
        <p:spPr>
          <a:xfrm>
            <a:off x="424104" y="403464"/>
            <a:ext cx="7364517" cy="646331"/>
          </a:xfrm>
          <a:prstGeom prst="rect">
            <a:avLst/>
          </a:prstGeom>
          <a:noFill/>
        </p:spPr>
        <p:txBody>
          <a:bodyPr wrap="none" rtlCol="0">
            <a:spAutoFit/>
          </a:bodyPr>
          <a:lstStyle/>
          <a:p>
            <a:r>
              <a:rPr lang="en-GB" sz="3600" b="1" dirty="0">
                <a:solidFill>
                  <a:schemeClr val="accent6">
                    <a:lumMod val="75000"/>
                  </a:schemeClr>
                </a:solidFill>
              </a:rPr>
              <a:t>MUTE - </a:t>
            </a:r>
            <a:r>
              <a:rPr lang="en-GB" sz="3600" dirty="0">
                <a:solidFill>
                  <a:schemeClr val="accent6">
                    <a:lumMod val="75000"/>
                  </a:schemeClr>
                </a:solidFill>
              </a:rPr>
              <a:t>sing along with the hymn</a:t>
            </a:r>
          </a:p>
        </p:txBody>
      </p:sp>
      <p:pic>
        <p:nvPicPr>
          <p:cNvPr id="2" name="Online Media 1" title="Before the ending of the day (with lyrics)">
            <a:hlinkClick r:id="" action="ppaction://media"/>
            <a:extLst>
              <a:ext uri="{FF2B5EF4-FFF2-40B4-BE49-F238E27FC236}">
                <a16:creationId xmlns:a16="http://schemas.microsoft.com/office/drawing/2014/main" id="{1552B2A8-A589-4D07-BA05-2F317031F6AE}"/>
              </a:ext>
            </a:extLst>
          </p:cNvPr>
          <p:cNvPicPr>
            <a:picLocks noRot="1" noChangeAspect="1"/>
          </p:cNvPicPr>
          <p:nvPr>
            <a:videoFile r:link="rId1"/>
          </p:nvPr>
        </p:nvPicPr>
        <p:blipFill>
          <a:blip r:embed="rId3"/>
          <a:stretch>
            <a:fillRect/>
          </a:stretch>
        </p:blipFill>
        <p:spPr>
          <a:xfrm>
            <a:off x="488515" y="1146694"/>
            <a:ext cx="10108504" cy="5711306"/>
          </a:xfrm>
          <a:prstGeom prst="rect">
            <a:avLst/>
          </a:prstGeom>
        </p:spPr>
      </p:pic>
    </p:spTree>
    <p:extLst>
      <p:ext uri="{BB962C8B-B14F-4D97-AF65-F5344CB8AC3E}">
        <p14:creationId xmlns:p14="http://schemas.microsoft.com/office/powerpoint/2010/main" val="225504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31D248D0-90D8-4EAF-84EE-DA3868518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649976" y="3739568"/>
            <a:ext cx="10893094" cy="1915940"/>
          </a:xfrm>
        </p:spPr>
        <p:txBody>
          <a:bodyPr vert="horz" lIns="91440" tIns="45720" rIns="91440" bIns="45720" rtlCol="0" anchor="b">
            <a:normAutofit/>
          </a:bodyPr>
          <a:lstStyle/>
          <a:p>
            <a:pPr algn="ctr">
              <a:lnSpc>
                <a:spcPct val="90000"/>
              </a:lnSpc>
            </a:pPr>
            <a:r>
              <a:rPr lang="en-US" sz="6600" b="0" i="0" kern="1200" cap="all" spc="400" dirty="0">
                <a:solidFill>
                  <a:srgbClr val="EBEBEB"/>
                </a:solidFill>
                <a:latin typeface="+mj-lt"/>
                <a:ea typeface="+mj-ea"/>
                <a:cs typeface="+mj-cs"/>
              </a:rPr>
              <a:t>A Reflection for Maundy Thursday</a:t>
            </a:r>
            <a:endParaRPr lang="en-US" sz="6600" b="0" i="0" kern="1200" dirty="0">
              <a:solidFill>
                <a:srgbClr val="EBEBEB"/>
              </a:solidFill>
              <a:latin typeface="+mj-lt"/>
              <a:ea typeface="+mj-ea"/>
              <a:cs typeface="+mj-cs"/>
            </a:endParaRPr>
          </a:p>
        </p:txBody>
      </p:sp>
      <p:pic>
        <p:nvPicPr>
          <p:cNvPr id="5" name="Picture 4" descr="A picture containing text, sign&#10;&#10;Description automatically generated">
            <a:extLst>
              <a:ext uri="{FF2B5EF4-FFF2-40B4-BE49-F238E27FC236}">
                <a16:creationId xmlns:a16="http://schemas.microsoft.com/office/drawing/2014/main" id="{20656098-23DC-49FE-9379-2578541AE9AE}"/>
              </a:ext>
            </a:extLst>
          </p:cNvPr>
          <p:cNvPicPr>
            <a:picLocks noChangeAspect="1"/>
          </p:cNvPicPr>
          <p:nvPr/>
        </p:nvPicPr>
        <p:blipFill>
          <a:blip r:embed="rId3"/>
          <a:stretch>
            <a:fillRect/>
          </a:stretch>
        </p:blipFill>
        <p:spPr>
          <a:xfrm>
            <a:off x="2362108" y="934065"/>
            <a:ext cx="7457952" cy="2517058"/>
          </a:xfrm>
          <a:prstGeom prst="roundRect">
            <a:avLst>
              <a:gd name="adj" fmla="val 1858"/>
            </a:avLst>
          </a:prstGeom>
          <a:effectLst>
            <a:outerShdw blurRad="50800" dist="50800" dir="5400000" algn="tl" rotWithShape="0">
              <a:srgbClr val="000000">
                <a:alpha val="43000"/>
              </a:srgbClr>
            </a:outerShdw>
          </a:effectLst>
        </p:spPr>
      </p:pic>
      <p:sp>
        <p:nvSpPr>
          <p:cNvPr id="18" name="Rectangle 17">
            <a:extLst>
              <a:ext uri="{FF2B5EF4-FFF2-40B4-BE49-F238E27FC236}">
                <a16:creationId xmlns:a16="http://schemas.microsoft.com/office/drawing/2014/main" id="{0775805F-9E56-4330-9EA3-04D38DCEC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41927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75000"/>
                  </a:schemeClr>
                </a:solidFill>
                <a:latin typeface="+mn-lt"/>
              </a:rPr>
              <a:t>The Responses</a:t>
            </a:r>
            <a:endParaRPr lang="en-US" dirty="0">
              <a:solidFill>
                <a:schemeClr val="accent6">
                  <a:lumMod val="75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801665" y="1236319"/>
            <a:ext cx="11173216" cy="5298509"/>
          </a:xfrm>
        </p:spPr>
        <p:txBody>
          <a:bodyPr>
            <a:normAutofit/>
          </a:bodyPr>
          <a:lstStyle/>
          <a:p>
            <a:pPr algn="l"/>
            <a:r>
              <a:rPr lang="en-US" sz="2800" cap="none" dirty="0">
                <a:solidFill>
                  <a:schemeClr val="accent6">
                    <a:lumMod val="75000"/>
                  </a:schemeClr>
                </a:solidFill>
              </a:rPr>
              <a:t>V. Keep me as the apple of an eye;</a:t>
            </a:r>
          </a:p>
          <a:p>
            <a:pPr algn="l"/>
            <a:r>
              <a:rPr lang="en-US" sz="2800" b="1" cap="none" dirty="0">
                <a:solidFill>
                  <a:schemeClr val="accent6">
                    <a:lumMod val="75000"/>
                  </a:schemeClr>
                </a:solidFill>
              </a:rPr>
              <a:t>R. Hide me under the shadow of thy wings.</a:t>
            </a:r>
          </a:p>
          <a:p>
            <a:pPr algn="l"/>
            <a:endParaRPr lang="en-US" sz="2800" cap="none" dirty="0">
              <a:solidFill>
                <a:schemeClr val="accent6">
                  <a:lumMod val="75000"/>
                </a:schemeClr>
              </a:solidFill>
            </a:endParaRPr>
          </a:p>
          <a:p>
            <a:pPr algn="l"/>
            <a:r>
              <a:rPr lang="en-US" i="1" cap="none" dirty="0">
                <a:solidFill>
                  <a:schemeClr val="accent6">
                    <a:lumMod val="75000"/>
                  </a:schemeClr>
                </a:solidFill>
              </a:rPr>
              <a:t>Anthem. </a:t>
            </a:r>
            <a:br>
              <a:rPr lang="en-US" sz="2800" cap="none" dirty="0">
                <a:solidFill>
                  <a:schemeClr val="accent6">
                    <a:lumMod val="75000"/>
                  </a:schemeClr>
                </a:solidFill>
              </a:rPr>
            </a:br>
            <a:r>
              <a:rPr lang="en-US" sz="2800" cap="none" dirty="0">
                <a:solidFill>
                  <a:schemeClr val="accent6">
                    <a:lumMod val="75000"/>
                  </a:schemeClr>
                </a:solidFill>
              </a:rPr>
              <a:t>Save us, O Lord, while waking, and defend us while sleeping : </a:t>
            </a:r>
            <a:r>
              <a:rPr lang="en-US" sz="2800" b="1" cap="none" dirty="0">
                <a:solidFill>
                  <a:schemeClr val="accent6">
                    <a:lumMod val="75000"/>
                  </a:schemeClr>
                </a:solidFill>
              </a:rPr>
              <a:t>that when we are awake we may watch with Christ, and when we sleep we may rest in peace.</a:t>
            </a:r>
          </a:p>
        </p:txBody>
      </p:sp>
    </p:spTree>
    <p:extLst>
      <p:ext uri="{BB962C8B-B14F-4D97-AF65-F5344CB8AC3E}">
        <p14:creationId xmlns:p14="http://schemas.microsoft.com/office/powerpoint/2010/main" val="304907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75000"/>
                  </a:schemeClr>
                </a:solidFill>
                <a:latin typeface="+mn-lt"/>
              </a:rPr>
              <a:t>Nunc Dimittis</a:t>
            </a:r>
            <a:endParaRPr lang="en-US" dirty="0">
              <a:solidFill>
                <a:schemeClr val="accent6">
                  <a:lumMod val="75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801665" y="1236319"/>
            <a:ext cx="11173216" cy="5298509"/>
          </a:xfrm>
        </p:spPr>
        <p:txBody>
          <a:bodyPr>
            <a:normAutofit fontScale="77500" lnSpcReduction="20000"/>
          </a:bodyPr>
          <a:lstStyle/>
          <a:p>
            <a:pPr algn="l"/>
            <a:r>
              <a:rPr lang="en-US" sz="2800" cap="none" dirty="0">
                <a:solidFill>
                  <a:schemeClr val="accent6">
                    <a:lumMod val="75000"/>
                  </a:schemeClr>
                </a:solidFill>
              </a:rPr>
              <a:t>St. Luke 2. 29.</a:t>
            </a:r>
          </a:p>
          <a:p>
            <a:pPr algn="l"/>
            <a:endParaRPr lang="en-US" sz="2800" cap="none" dirty="0">
              <a:solidFill>
                <a:schemeClr val="accent6">
                  <a:lumMod val="75000"/>
                </a:schemeClr>
              </a:solidFill>
            </a:endParaRPr>
          </a:p>
          <a:p>
            <a:pPr algn="l"/>
            <a:r>
              <a:rPr lang="en-US" sz="2800" cap="none" dirty="0">
                <a:solidFill>
                  <a:schemeClr val="accent6">
                    <a:lumMod val="75000"/>
                  </a:schemeClr>
                </a:solidFill>
              </a:rPr>
              <a:t>LORD, now </a:t>
            </a:r>
            <a:r>
              <a:rPr lang="en-US" sz="2800" cap="none" dirty="0" err="1">
                <a:solidFill>
                  <a:schemeClr val="accent6">
                    <a:lumMod val="75000"/>
                  </a:schemeClr>
                </a:solidFill>
              </a:rPr>
              <a:t>lettest</a:t>
            </a:r>
            <a:r>
              <a:rPr lang="en-US" sz="2800" cap="none" dirty="0">
                <a:solidFill>
                  <a:schemeClr val="accent6">
                    <a:lumMod val="75000"/>
                  </a:schemeClr>
                </a:solidFill>
              </a:rPr>
              <a:t> thou thy servant depart in peace : according to thy word.</a:t>
            </a:r>
          </a:p>
          <a:p>
            <a:pPr algn="l"/>
            <a:r>
              <a:rPr lang="en-US" sz="2800" b="1" cap="none" dirty="0">
                <a:solidFill>
                  <a:schemeClr val="accent6">
                    <a:lumMod val="75000"/>
                  </a:schemeClr>
                </a:solidFill>
              </a:rPr>
              <a:t>  2 For mine eyes have seen : thy salvation;</a:t>
            </a:r>
          </a:p>
          <a:p>
            <a:pPr algn="l"/>
            <a:r>
              <a:rPr lang="en-US" sz="2800" cap="none" dirty="0">
                <a:solidFill>
                  <a:schemeClr val="accent6">
                    <a:lumMod val="75000"/>
                  </a:schemeClr>
                </a:solidFill>
              </a:rPr>
              <a:t>  3 Which thou hast prepared : before the face of all people;</a:t>
            </a:r>
          </a:p>
          <a:p>
            <a:pPr algn="l"/>
            <a:r>
              <a:rPr lang="en-US" sz="2800" b="1" cap="none" dirty="0">
                <a:solidFill>
                  <a:schemeClr val="accent6">
                    <a:lumMod val="75000"/>
                  </a:schemeClr>
                </a:solidFill>
              </a:rPr>
              <a:t>  4 To be a light to lighten the Gentiles : and to be the glory of thy people Israel.</a:t>
            </a:r>
          </a:p>
          <a:p>
            <a:pPr algn="l"/>
            <a:r>
              <a:rPr lang="en-US" sz="2800" cap="none" dirty="0">
                <a:solidFill>
                  <a:schemeClr val="accent6">
                    <a:lumMod val="75000"/>
                  </a:schemeClr>
                </a:solidFill>
              </a:rPr>
              <a:t>  Glory be to the Father, and to the Son : and to the Holy Ghost;</a:t>
            </a:r>
          </a:p>
          <a:p>
            <a:pPr algn="l"/>
            <a:r>
              <a:rPr lang="en-US" sz="2800" cap="none" dirty="0">
                <a:solidFill>
                  <a:schemeClr val="accent6">
                    <a:lumMod val="75000"/>
                  </a:schemeClr>
                </a:solidFill>
              </a:rPr>
              <a:t>  </a:t>
            </a:r>
            <a:r>
              <a:rPr lang="en-US" sz="2800" b="1" cap="none" dirty="0">
                <a:solidFill>
                  <a:schemeClr val="accent6">
                    <a:lumMod val="75000"/>
                  </a:schemeClr>
                </a:solidFill>
              </a:rPr>
              <a:t>As it was in the beginning, is now, and ever shall be world without end. Amen.</a:t>
            </a:r>
          </a:p>
          <a:p>
            <a:pPr algn="l"/>
            <a:br>
              <a:rPr lang="en-US" sz="2300" i="1" cap="none" dirty="0">
                <a:solidFill>
                  <a:schemeClr val="accent6">
                    <a:lumMod val="75000"/>
                  </a:schemeClr>
                </a:solidFill>
              </a:rPr>
            </a:br>
            <a:r>
              <a:rPr lang="en-US" sz="2800" b="1" cap="none" dirty="0">
                <a:solidFill>
                  <a:schemeClr val="accent6">
                    <a:lumMod val="75000"/>
                  </a:schemeClr>
                </a:solidFill>
              </a:rPr>
              <a:t>Save us, O Lord, while waking, and defend us while sleeping : </a:t>
            </a:r>
            <a:br>
              <a:rPr lang="en-US" sz="2800" b="1" cap="none" dirty="0">
                <a:solidFill>
                  <a:schemeClr val="accent6">
                    <a:lumMod val="75000"/>
                  </a:schemeClr>
                </a:solidFill>
              </a:rPr>
            </a:br>
            <a:r>
              <a:rPr lang="en-US" sz="2800" b="1" cap="none" dirty="0">
                <a:solidFill>
                  <a:schemeClr val="accent6">
                    <a:lumMod val="75000"/>
                  </a:schemeClr>
                </a:solidFill>
              </a:rPr>
              <a:t>that when we are awake we may watch with Christ, and when we sleep we may rest in peace.</a:t>
            </a:r>
          </a:p>
        </p:txBody>
      </p:sp>
    </p:spTree>
    <p:extLst>
      <p:ext uri="{BB962C8B-B14F-4D97-AF65-F5344CB8AC3E}">
        <p14:creationId xmlns:p14="http://schemas.microsoft.com/office/powerpoint/2010/main" val="3932383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FD9464E-E5B9-40C0-B738-67C266F5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289035" y="1296452"/>
            <a:ext cx="2505726" cy="4098508"/>
          </a:xfrm>
        </p:spPr>
        <p:txBody>
          <a:bodyPr vert="horz" lIns="91440" tIns="45720" rIns="91440" bIns="45720" rtlCol="0" anchor="ctr">
            <a:noAutofit/>
          </a:bodyPr>
          <a:lstStyle/>
          <a:p>
            <a:r>
              <a:rPr lang="en-US" sz="3200" cap="all" spc="400" dirty="0">
                <a:solidFill>
                  <a:schemeClr val="tx1"/>
                </a:solidFill>
              </a:rPr>
              <a:t>The Apostles Creed</a:t>
            </a:r>
            <a:endParaRPr lang="en-US" sz="3200" dirty="0">
              <a:solidFill>
                <a:schemeClr val="tx1"/>
              </a:solidFill>
            </a:endParaRPr>
          </a:p>
        </p:txBody>
      </p:sp>
      <p:sp>
        <p:nvSpPr>
          <p:cNvPr id="18" name="Rectangle 17">
            <a:extLst>
              <a:ext uri="{FF2B5EF4-FFF2-40B4-BE49-F238E27FC236}">
                <a16:creationId xmlns:a16="http://schemas.microsoft.com/office/drawing/2014/main" id="{6CCD7EA2-2557-4E49-9B59-9C028EF18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473746"/>
            <a:ext cx="4168684" cy="5902828"/>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3611881" y="851339"/>
            <a:ext cx="7078234" cy="5366328"/>
          </a:xfrm>
        </p:spPr>
        <p:txBody>
          <a:bodyPr vert="horz" lIns="91440" tIns="45720" rIns="91440" bIns="45720" rtlCol="0" anchor="ctr">
            <a:normAutofit/>
          </a:bodyPr>
          <a:lstStyle/>
          <a:p>
            <a:pPr>
              <a:lnSpc>
                <a:spcPct val="90000"/>
              </a:lnSpc>
            </a:pPr>
            <a:r>
              <a:rPr lang="en-US" sz="2400" cap="none" dirty="0">
                <a:solidFill>
                  <a:srgbClr val="FFFFFF"/>
                </a:solidFill>
              </a:rPr>
              <a:t>I BELIEVE in God </a:t>
            </a:r>
            <a:r>
              <a:rPr lang="en-US" sz="2400" b="1" cap="none" dirty="0">
                <a:solidFill>
                  <a:srgbClr val="FFFFFF"/>
                </a:solidFill>
              </a:rPr>
              <a:t>the Father Almighty, </a:t>
            </a:r>
            <a:br>
              <a:rPr lang="en-US" sz="2400" b="1" cap="none" dirty="0">
                <a:solidFill>
                  <a:srgbClr val="FFFFFF"/>
                </a:solidFill>
              </a:rPr>
            </a:br>
            <a:r>
              <a:rPr lang="en-US" sz="2400" b="1" cap="none" dirty="0">
                <a:solidFill>
                  <a:srgbClr val="FFFFFF"/>
                </a:solidFill>
              </a:rPr>
              <a:t>Maker of heaven and earth:</a:t>
            </a:r>
          </a:p>
          <a:p>
            <a:pPr>
              <a:lnSpc>
                <a:spcPct val="90000"/>
              </a:lnSpc>
            </a:pPr>
            <a:r>
              <a:rPr lang="en-US" sz="2400" b="1" cap="none" dirty="0">
                <a:solidFill>
                  <a:srgbClr val="FFFFFF"/>
                </a:solidFill>
              </a:rPr>
              <a:t>  And in Jesus Christ his only Son our Lord, Who was conceived by the Holy Ghost, Born of the Virgin Mary, Suffered under Pontius Pilate, Was crucified, dead, and buried: He descended into hell; The third day he rose again from the dead; He ascended into heaven, And </a:t>
            </a:r>
            <a:r>
              <a:rPr lang="en-US" sz="2400" b="1" cap="none" dirty="0" err="1">
                <a:solidFill>
                  <a:srgbClr val="FFFFFF"/>
                </a:solidFill>
              </a:rPr>
              <a:t>sitteth</a:t>
            </a:r>
            <a:r>
              <a:rPr lang="en-US" sz="2400" b="1" cap="none" dirty="0">
                <a:solidFill>
                  <a:srgbClr val="FFFFFF"/>
                </a:solidFill>
              </a:rPr>
              <a:t> on the right hand of God the Father Almighty; From thence he shall come to judge the quick and the dead.</a:t>
            </a:r>
          </a:p>
          <a:p>
            <a:pPr>
              <a:lnSpc>
                <a:spcPct val="90000"/>
              </a:lnSpc>
            </a:pPr>
            <a:r>
              <a:rPr lang="en-US" sz="2400" b="1" cap="none" dirty="0">
                <a:solidFill>
                  <a:srgbClr val="FFFFFF"/>
                </a:solidFill>
              </a:rPr>
              <a:t>  I believe in the Holy Ghost; The holy Catholic Church;  The Communion of Saints;</a:t>
            </a:r>
            <a:br>
              <a:rPr lang="en-US" sz="2400" b="1" cap="none" dirty="0">
                <a:solidFill>
                  <a:srgbClr val="FFFFFF"/>
                </a:solidFill>
              </a:rPr>
            </a:br>
            <a:r>
              <a:rPr lang="en-US" sz="2400" b="1" cap="none" dirty="0">
                <a:solidFill>
                  <a:srgbClr val="FFFFFF"/>
                </a:solidFill>
              </a:rPr>
              <a:t>The Forgiveness of sins; The Resurrection of the body, And the Life everlasting. Amen.</a:t>
            </a:r>
          </a:p>
        </p:txBody>
      </p:sp>
      <p:sp>
        <p:nvSpPr>
          <p:cNvPr id="20" name="Rectangle 1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40" y="473747"/>
            <a:ext cx="685800" cy="5902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164254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FD9464E-E5B9-40C0-B738-67C266F5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289035" y="1296452"/>
            <a:ext cx="2505726" cy="4098508"/>
          </a:xfrm>
        </p:spPr>
        <p:txBody>
          <a:bodyPr vert="horz" lIns="91440" tIns="45720" rIns="91440" bIns="45720" rtlCol="0" anchor="ctr">
            <a:noAutofit/>
          </a:bodyPr>
          <a:lstStyle/>
          <a:p>
            <a:r>
              <a:rPr lang="en-US" sz="3200" cap="all" spc="400" dirty="0">
                <a:solidFill>
                  <a:schemeClr val="tx1"/>
                </a:solidFill>
              </a:rPr>
              <a:t>The Prayers</a:t>
            </a:r>
            <a:endParaRPr lang="en-US" sz="3200" dirty="0">
              <a:solidFill>
                <a:schemeClr val="tx1"/>
              </a:solidFill>
            </a:endParaRPr>
          </a:p>
        </p:txBody>
      </p:sp>
      <p:sp>
        <p:nvSpPr>
          <p:cNvPr id="18" name="Rectangle 17">
            <a:extLst>
              <a:ext uri="{FF2B5EF4-FFF2-40B4-BE49-F238E27FC236}">
                <a16:creationId xmlns:a16="http://schemas.microsoft.com/office/drawing/2014/main" id="{6CCD7EA2-2557-4E49-9B59-9C028EF18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473746"/>
            <a:ext cx="4168684" cy="5902828"/>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3611880" y="851339"/>
            <a:ext cx="7405659" cy="5366328"/>
          </a:xfrm>
        </p:spPr>
        <p:txBody>
          <a:bodyPr vert="horz" lIns="91440" tIns="45720" rIns="91440" bIns="45720" rtlCol="0" anchor="ctr">
            <a:normAutofit/>
          </a:bodyPr>
          <a:lstStyle/>
          <a:p>
            <a:pPr>
              <a:lnSpc>
                <a:spcPct val="90000"/>
              </a:lnSpc>
            </a:pPr>
            <a:r>
              <a:rPr lang="en-US" sz="2800" cap="none" dirty="0">
                <a:solidFill>
                  <a:srgbClr val="FFFFFF"/>
                </a:solidFill>
              </a:rPr>
              <a:t>        Lord, have mercy upon us.</a:t>
            </a:r>
            <a:br>
              <a:rPr lang="en-US" sz="2800" cap="none" dirty="0">
                <a:solidFill>
                  <a:srgbClr val="FFFFFF"/>
                </a:solidFill>
              </a:rPr>
            </a:br>
            <a:r>
              <a:rPr lang="en-US" sz="2800" cap="none" dirty="0">
                <a:solidFill>
                  <a:srgbClr val="FFFFFF"/>
                </a:solidFill>
              </a:rPr>
              <a:t>          </a:t>
            </a:r>
            <a:r>
              <a:rPr lang="en-US" sz="2800" b="1" cap="none" dirty="0">
                <a:solidFill>
                  <a:srgbClr val="FFFFFF"/>
                </a:solidFill>
              </a:rPr>
              <a:t>Christ, have mercy upon us.</a:t>
            </a:r>
            <a:br>
              <a:rPr lang="en-US" sz="2800" b="1" cap="none" dirty="0">
                <a:solidFill>
                  <a:srgbClr val="FFFFFF"/>
                </a:solidFill>
              </a:rPr>
            </a:br>
            <a:r>
              <a:rPr lang="en-US" sz="2800" cap="none" dirty="0">
                <a:solidFill>
                  <a:srgbClr val="FFFFFF"/>
                </a:solidFill>
              </a:rPr>
              <a:t>        Lord, have mercy upon us.</a:t>
            </a:r>
          </a:p>
          <a:p>
            <a:pPr>
              <a:lnSpc>
                <a:spcPct val="90000"/>
              </a:lnSpc>
            </a:pPr>
            <a:endParaRPr lang="en-US" sz="2800" cap="none" dirty="0">
              <a:solidFill>
                <a:srgbClr val="FFFFFF"/>
              </a:solidFill>
            </a:endParaRPr>
          </a:p>
          <a:p>
            <a:pPr>
              <a:lnSpc>
                <a:spcPct val="90000"/>
              </a:lnSpc>
            </a:pPr>
            <a:r>
              <a:rPr lang="en-US" sz="2800" cap="none" dirty="0">
                <a:solidFill>
                  <a:srgbClr val="FFFFFF"/>
                </a:solidFill>
              </a:rPr>
              <a:t>OUR Father </a:t>
            </a:r>
            <a:r>
              <a:rPr lang="en-US" sz="2800" b="1" cap="none" dirty="0">
                <a:solidFill>
                  <a:srgbClr val="FFFFFF"/>
                </a:solidFill>
              </a:rPr>
              <a:t>which art in heaven, Hallowed be thy Name, Thy kingdom come, Thy will be done, in earth as it is in heaven. Give us this day our daily bread; And forgive us our trespasses, As we forgive them that trespass against us; And lead us not into temptation, But deliver us from evil. Amen.</a:t>
            </a:r>
          </a:p>
        </p:txBody>
      </p:sp>
      <p:sp>
        <p:nvSpPr>
          <p:cNvPr id="20" name="Rectangle 1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40" y="473747"/>
            <a:ext cx="685800" cy="5902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9504310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FD9464E-E5B9-40C0-B738-67C266F5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617574" y="1375905"/>
            <a:ext cx="2994306" cy="4098508"/>
          </a:xfrm>
        </p:spPr>
        <p:txBody>
          <a:bodyPr vert="horz" lIns="91440" tIns="45720" rIns="91440" bIns="45720" rtlCol="0" anchor="ctr">
            <a:noAutofit/>
          </a:bodyPr>
          <a:lstStyle/>
          <a:p>
            <a:r>
              <a:rPr lang="en-US" sz="3200" cap="all" spc="400" dirty="0">
                <a:solidFill>
                  <a:schemeClr val="tx1"/>
                </a:solidFill>
              </a:rPr>
              <a:t>The responses</a:t>
            </a:r>
            <a:endParaRPr lang="en-US" sz="3200" dirty="0">
              <a:solidFill>
                <a:schemeClr val="tx1"/>
              </a:solidFill>
            </a:endParaRPr>
          </a:p>
        </p:txBody>
      </p:sp>
      <p:sp>
        <p:nvSpPr>
          <p:cNvPr id="18" name="Rectangle 17">
            <a:extLst>
              <a:ext uri="{FF2B5EF4-FFF2-40B4-BE49-F238E27FC236}">
                <a16:creationId xmlns:a16="http://schemas.microsoft.com/office/drawing/2014/main" id="{6CCD7EA2-2557-4E49-9B59-9C028EF18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473746"/>
            <a:ext cx="4168684" cy="5902828"/>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3389586" y="851339"/>
            <a:ext cx="7977352" cy="5366328"/>
          </a:xfrm>
        </p:spPr>
        <p:txBody>
          <a:bodyPr vert="horz" lIns="91440" tIns="45720" rIns="91440" bIns="45720" rtlCol="0" anchor="ctr">
            <a:normAutofit/>
          </a:bodyPr>
          <a:lstStyle/>
          <a:p>
            <a:pPr>
              <a:lnSpc>
                <a:spcPct val="90000"/>
              </a:lnSpc>
            </a:pPr>
            <a:r>
              <a:rPr lang="en-US" sz="2800" cap="none" dirty="0">
                <a:solidFill>
                  <a:srgbClr val="FFFFFF"/>
                </a:solidFill>
              </a:rPr>
              <a:t> Blessed art thou, Lord God of our fathers;</a:t>
            </a:r>
          </a:p>
          <a:p>
            <a:pPr>
              <a:lnSpc>
                <a:spcPct val="90000"/>
              </a:lnSpc>
            </a:pPr>
            <a:r>
              <a:rPr lang="en-US" sz="2800" cap="none" dirty="0">
                <a:solidFill>
                  <a:srgbClr val="FFFFFF"/>
                </a:solidFill>
              </a:rPr>
              <a:t> </a:t>
            </a:r>
            <a:r>
              <a:rPr lang="en-US" sz="2800" b="1" cap="none" dirty="0">
                <a:solidFill>
                  <a:srgbClr val="FFFFFF"/>
                </a:solidFill>
              </a:rPr>
              <a:t>To be praised and glorified above all for ever.</a:t>
            </a:r>
          </a:p>
          <a:p>
            <a:pPr>
              <a:lnSpc>
                <a:spcPct val="90000"/>
              </a:lnSpc>
            </a:pPr>
            <a:r>
              <a:rPr lang="en-US" sz="2800" cap="none" dirty="0">
                <a:solidFill>
                  <a:srgbClr val="FFFFFF"/>
                </a:solidFill>
              </a:rPr>
              <a:t> </a:t>
            </a:r>
            <a:r>
              <a:rPr lang="en-US" sz="2600" cap="none" dirty="0">
                <a:solidFill>
                  <a:srgbClr val="FFFFFF"/>
                </a:solidFill>
              </a:rPr>
              <a:t>Let us bless the Father, the Son, and the Holy Ghost;</a:t>
            </a:r>
          </a:p>
          <a:p>
            <a:pPr>
              <a:lnSpc>
                <a:spcPct val="90000"/>
              </a:lnSpc>
            </a:pPr>
            <a:r>
              <a:rPr lang="en-US" sz="2800" cap="none" dirty="0">
                <a:solidFill>
                  <a:srgbClr val="FFFFFF"/>
                </a:solidFill>
              </a:rPr>
              <a:t> </a:t>
            </a:r>
            <a:r>
              <a:rPr lang="en-US" sz="2800" b="1" cap="none" dirty="0">
                <a:solidFill>
                  <a:srgbClr val="FFFFFF"/>
                </a:solidFill>
              </a:rPr>
              <a:t>Let us praise him and magnify him for ever.</a:t>
            </a:r>
          </a:p>
          <a:p>
            <a:pPr>
              <a:lnSpc>
                <a:spcPct val="90000"/>
              </a:lnSpc>
            </a:pPr>
            <a:r>
              <a:rPr lang="en-US" sz="2800" cap="none" dirty="0">
                <a:solidFill>
                  <a:srgbClr val="FFFFFF"/>
                </a:solidFill>
              </a:rPr>
              <a:t> </a:t>
            </a:r>
            <a:r>
              <a:rPr lang="en-US" sz="2200" cap="none" dirty="0">
                <a:solidFill>
                  <a:srgbClr val="FFFFFF"/>
                </a:solidFill>
              </a:rPr>
              <a:t>Blessed art thou, O Lord, in the firmament of heaven;</a:t>
            </a:r>
          </a:p>
          <a:p>
            <a:pPr>
              <a:lnSpc>
                <a:spcPct val="90000"/>
              </a:lnSpc>
            </a:pPr>
            <a:r>
              <a:rPr lang="en-US" sz="2800" cap="none" dirty="0">
                <a:solidFill>
                  <a:srgbClr val="FFFFFF"/>
                </a:solidFill>
              </a:rPr>
              <a:t> </a:t>
            </a:r>
            <a:r>
              <a:rPr lang="en-US" sz="2400" b="1" cap="none" dirty="0">
                <a:solidFill>
                  <a:srgbClr val="FFFFFF"/>
                </a:solidFill>
              </a:rPr>
              <a:t>To be praised and glorified above all for ever.</a:t>
            </a:r>
          </a:p>
          <a:p>
            <a:pPr>
              <a:lnSpc>
                <a:spcPct val="90000"/>
              </a:lnSpc>
            </a:pPr>
            <a:r>
              <a:rPr lang="en-US" sz="2800" cap="none" dirty="0">
                <a:solidFill>
                  <a:srgbClr val="FFFFFF"/>
                </a:solidFill>
              </a:rPr>
              <a:t> The Almighty and most merciful Lord guard  </a:t>
            </a:r>
            <a:br>
              <a:rPr lang="en-US" sz="2800" cap="none" dirty="0">
                <a:solidFill>
                  <a:srgbClr val="FFFFFF"/>
                </a:solidFill>
              </a:rPr>
            </a:br>
            <a:r>
              <a:rPr lang="en-US" sz="2800" cap="none" dirty="0">
                <a:solidFill>
                  <a:srgbClr val="FFFFFF"/>
                </a:solidFill>
              </a:rPr>
              <a:t> us and give us his blessing;</a:t>
            </a:r>
          </a:p>
          <a:p>
            <a:pPr>
              <a:lnSpc>
                <a:spcPct val="90000"/>
              </a:lnSpc>
            </a:pPr>
            <a:r>
              <a:rPr lang="en-US" sz="2800" cap="none" dirty="0">
                <a:solidFill>
                  <a:srgbClr val="FFFFFF"/>
                </a:solidFill>
              </a:rPr>
              <a:t> </a:t>
            </a:r>
            <a:r>
              <a:rPr lang="en-US" sz="2800" b="1" cap="none" dirty="0">
                <a:solidFill>
                  <a:srgbClr val="FFFFFF"/>
                </a:solidFill>
              </a:rPr>
              <a:t>Amen.</a:t>
            </a:r>
          </a:p>
        </p:txBody>
      </p:sp>
      <p:sp>
        <p:nvSpPr>
          <p:cNvPr id="20" name="Rectangle 1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40" y="473747"/>
            <a:ext cx="685800" cy="5902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794094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FD9464E-E5B9-40C0-B738-67C266F5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617574" y="1375905"/>
            <a:ext cx="2994306" cy="4098508"/>
          </a:xfrm>
        </p:spPr>
        <p:txBody>
          <a:bodyPr vert="horz" lIns="91440" tIns="45720" rIns="91440" bIns="45720" rtlCol="0" anchor="ctr">
            <a:noAutofit/>
          </a:bodyPr>
          <a:lstStyle/>
          <a:p>
            <a:r>
              <a:rPr lang="en-US" sz="3200" cap="all" spc="400" dirty="0">
                <a:solidFill>
                  <a:schemeClr val="tx1"/>
                </a:solidFill>
              </a:rPr>
              <a:t>2. The responses</a:t>
            </a:r>
            <a:endParaRPr lang="en-US" sz="3200" dirty="0">
              <a:solidFill>
                <a:schemeClr val="tx1"/>
              </a:solidFill>
            </a:endParaRPr>
          </a:p>
        </p:txBody>
      </p:sp>
      <p:sp>
        <p:nvSpPr>
          <p:cNvPr id="18" name="Rectangle 17">
            <a:extLst>
              <a:ext uri="{FF2B5EF4-FFF2-40B4-BE49-F238E27FC236}">
                <a16:creationId xmlns:a16="http://schemas.microsoft.com/office/drawing/2014/main" id="{6CCD7EA2-2557-4E49-9B59-9C028EF18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473746"/>
            <a:ext cx="4168684" cy="5902828"/>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3389586" y="851339"/>
            <a:ext cx="7977352" cy="5366328"/>
          </a:xfrm>
        </p:spPr>
        <p:txBody>
          <a:bodyPr vert="horz" lIns="91440" tIns="45720" rIns="91440" bIns="45720" rtlCol="0" anchor="ctr">
            <a:normAutofit/>
          </a:bodyPr>
          <a:lstStyle/>
          <a:p>
            <a:pPr>
              <a:lnSpc>
                <a:spcPct val="90000"/>
              </a:lnSpc>
            </a:pPr>
            <a:r>
              <a:rPr lang="en-US" sz="2800" cap="none" dirty="0">
                <a:solidFill>
                  <a:srgbClr val="FFFFFF"/>
                </a:solidFill>
              </a:rPr>
              <a:t> Wilt thou not turn again and quicken us;</a:t>
            </a:r>
          </a:p>
          <a:p>
            <a:pPr>
              <a:lnSpc>
                <a:spcPct val="90000"/>
              </a:lnSpc>
            </a:pPr>
            <a:r>
              <a:rPr lang="en-US" sz="2800" cap="none" dirty="0">
                <a:solidFill>
                  <a:srgbClr val="FFFFFF"/>
                </a:solidFill>
              </a:rPr>
              <a:t> </a:t>
            </a:r>
            <a:r>
              <a:rPr lang="en-US" sz="2800" b="1" cap="none" dirty="0">
                <a:solidFill>
                  <a:srgbClr val="FFFFFF"/>
                </a:solidFill>
              </a:rPr>
              <a:t>That thy people may rejoice in thee?</a:t>
            </a:r>
          </a:p>
          <a:p>
            <a:pPr>
              <a:lnSpc>
                <a:spcPct val="90000"/>
              </a:lnSpc>
            </a:pPr>
            <a:r>
              <a:rPr lang="en-US" sz="2800" cap="none" dirty="0">
                <a:solidFill>
                  <a:srgbClr val="FFFFFF"/>
                </a:solidFill>
              </a:rPr>
              <a:t> O Lord, shew thy mercy upon us;</a:t>
            </a:r>
          </a:p>
          <a:p>
            <a:pPr>
              <a:lnSpc>
                <a:spcPct val="90000"/>
              </a:lnSpc>
            </a:pPr>
            <a:r>
              <a:rPr lang="en-US" sz="2800" cap="none" dirty="0">
                <a:solidFill>
                  <a:srgbClr val="FFFFFF"/>
                </a:solidFill>
              </a:rPr>
              <a:t>  </a:t>
            </a:r>
            <a:r>
              <a:rPr lang="en-US" sz="2800" b="1" cap="none" dirty="0">
                <a:solidFill>
                  <a:srgbClr val="FFFFFF"/>
                </a:solidFill>
              </a:rPr>
              <a:t>And grant us thy salvation.</a:t>
            </a:r>
          </a:p>
          <a:p>
            <a:pPr>
              <a:lnSpc>
                <a:spcPct val="90000"/>
              </a:lnSpc>
            </a:pPr>
            <a:r>
              <a:rPr lang="en-US" sz="2800" cap="none" dirty="0">
                <a:solidFill>
                  <a:srgbClr val="FFFFFF"/>
                </a:solidFill>
              </a:rPr>
              <a:t> Vouchsafe, O Lord, to keep us this night </a:t>
            </a:r>
            <a:br>
              <a:rPr lang="en-US" sz="2800" cap="none" dirty="0">
                <a:solidFill>
                  <a:srgbClr val="FFFFFF"/>
                </a:solidFill>
              </a:rPr>
            </a:br>
            <a:r>
              <a:rPr lang="en-US" sz="2800" cap="none" dirty="0">
                <a:solidFill>
                  <a:srgbClr val="FFFFFF"/>
                </a:solidFill>
              </a:rPr>
              <a:t> without sin;</a:t>
            </a:r>
          </a:p>
          <a:p>
            <a:pPr>
              <a:lnSpc>
                <a:spcPct val="90000"/>
              </a:lnSpc>
            </a:pPr>
            <a:r>
              <a:rPr lang="en-US" sz="2800" cap="none" dirty="0">
                <a:solidFill>
                  <a:srgbClr val="FFFFFF"/>
                </a:solidFill>
              </a:rPr>
              <a:t> </a:t>
            </a:r>
            <a:r>
              <a:rPr lang="en-US" sz="2800" b="1" cap="none" dirty="0">
                <a:solidFill>
                  <a:srgbClr val="FFFFFF"/>
                </a:solidFill>
              </a:rPr>
              <a:t>O Lord, have mercy upon us, have mercy </a:t>
            </a:r>
            <a:br>
              <a:rPr lang="en-US" sz="2800" b="1" cap="none" dirty="0">
                <a:solidFill>
                  <a:srgbClr val="FFFFFF"/>
                </a:solidFill>
              </a:rPr>
            </a:br>
            <a:r>
              <a:rPr lang="en-US" sz="2800" b="1" cap="none" dirty="0">
                <a:solidFill>
                  <a:srgbClr val="FFFFFF"/>
                </a:solidFill>
              </a:rPr>
              <a:t> upon us.</a:t>
            </a:r>
          </a:p>
          <a:p>
            <a:pPr>
              <a:lnSpc>
                <a:spcPct val="90000"/>
              </a:lnSpc>
            </a:pPr>
            <a:r>
              <a:rPr lang="en-US" sz="2800" cap="none" dirty="0">
                <a:solidFill>
                  <a:srgbClr val="FFFFFF"/>
                </a:solidFill>
              </a:rPr>
              <a:t> O Lord, hear our prayer;</a:t>
            </a:r>
          </a:p>
          <a:p>
            <a:pPr>
              <a:lnSpc>
                <a:spcPct val="90000"/>
              </a:lnSpc>
            </a:pPr>
            <a:r>
              <a:rPr lang="en-US" sz="2800" cap="none" dirty="0">
                <a:solidFill>
                  <a:srgbClr val="FFFFFF"/>
                </a:solidFill>
              </a:rPr>
              <a:t> </a:t>
            </a:r>
            <a:r>
              <a:rPr lang="en-US" sz="2800" b="1" cap="none" dirty="0">
                <a:solidFill>
                  <a:srgbClr val="FFFFFF"/>
                </a:solidFill>
              </a:rPr>
              <a:t>And let our cry come unto thee</a:t>
            </a:r>
            <a:r>
              <a:rPr lang="en-US" sz="2800" cap="none" dirty="0">
                <a:solidFill>
                  <a:srgbClr val="FFFFFF"/>
                </a:solidFill>
              </a:rPr>
              <a:t>.</a:t>
            </a:r>
            <a:endParaRPr lang="en-US" sz="2800" b="1" cap="none" dirty="0">
              <a:solidFill>
                <a:srgbClr val="FFFFFF"/>
              </a:solidFill>
            </a:endParaRPr>
          </a:p>
        </p:txBody>
      </p:sp>
      <p:sp>
        <p:nvSpPr>
          <p:cNvPr id="20" name="Rectangle 1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40" y="473747"/>
            <a:ext cx="685800" cy="5902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1419539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0EB3D337-FC22-42B2-8F95-02107A8AC5D8}"/>
              </a:ext>
            </a:extLst>
          </p:cNvPr>
          <p:cNvSpPr txBox="1"/>
          <p:nvPr/>
        </p:nvSpPr>
        <p:spPr>
          <a:xfrm>
            <a:off x="7007145" y="1241266"/>
            <a:ext cx="4535926" cy="3153753"/>
          </a:xfrm>
          <a:prstGeom prst="rect">
            <a:avLst/>
          </a:prstGeom>
        </p:spPr>
        <p:txBody>
          <a:bodyPr vert="horz" lIns="91440" tIns="45720" rIns="91440" bIns="45720" rtlCol="0" anchor="b">
            <a:normAutofit/>
          </a:bodyPr>
          <a:lstStyle/>
          <a:p>
            <a:pPr>
              <a:spcBef>
                <a:spcPct val="0"/>
              </a:spcBef>
              <a:spcAft>
                <a:spcPts val="600"/>
              </a:spcAft>
            </a:pPr>
            <a:r>
              <a:rPr lang="en-US" sz="5400" b="0" i="0" kern="1200">
                <a:solidFill>
                  <a:srgbClr val="EBEBEB"/>
                </a:solidFill>
                <a:latin typeface="+mj-lt"/>
                <a:ea typeface="+mj-ea"/>
                <a:cs typeface="+mj-cs"/>
              </a:rPr>
              <a:t>UNMUTE</a:t>
            </a:r>
          </a:p>
        </p:txBody>
      </p:sp>
      <p:grpSp>
        <p:nvGrpSpPr>
          <p:cNvPr id="24" name="Group 23">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25" name="Rectangle 24">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7"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8DA9DAA-006C-4F4B-980E-E3DF019B24E2}" type="slidenum">
              <a:rPr lang="en-US">
                <a:solidFill>
                  <a:srgbClr val="FFFFFF"/>
                </a:solidFill>
              </a:rPr>
              <a:pPr defTabSz="914400">
                <a:spcAft>
                  <a:spcPts val="600"/>
                </a:spcAft>
              </a:pPr>
              <a:t>2</a:t>
            </a:fld>
            <a:endParaRPr lang="en-US">
              <a:solidFill>
                <a:srgbClr val="FFFFFF"/>
              </a:solidFill>
            </a:endParaRPr>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solidFill>
                  <a:schemeClr val="accent1"/>
                </a:solidFill>
                <a:latin typeface="+mn-lt"/>
                <a:ea typeface="+mn-ea"/>
                <a:cs typeface="+mn-cs"/>
              </a:rPr>
              <a:t>Welcome</a:t>
            </a:r>
          </a:p>
        </p:txBody>
      </p:sp>
      <p:sp>
        <p:nvSpPr>
          <p:cNvPr id="3" name="TextBox 2">
            <a:extLst>
              <a:ext uri="{FF2B5EF4-FFF2-40B4-BE49-F238E27FC236}">
                <a16:creationId xmlns:a16="http://schemas.microsoft.com/office/drawing/2014/main" id="{EBB2F76A-ADA1-4E00-9365-970ED1272DCA}"/>
              </a:ext>
            </a:extLst>
          </p:cNvPr>
          <p:cNvSpPr txBox="1"/>
          <p:nvPr/>
        </p:nvSpPr>
        <p:spPr>
          <a:xfrm>
            <a:off x="955552" y="4674812"/>
            <a:ext cx="4697120" cy="1138773"/>
          </a:xfrm>
          <a:prstGeom prst="rect">
            <a:avLst/>
          </a:prstGeom>
          <a:noFill/>
        </p:spPr>
        <p:txBody>
          <a:bodyPr wrap="none" rtlCol="0">
            <a:spAutoFit/>
          </a:bodyPr>
          <a:lstStyle/>
          <a:p>
            <a:r>
              <a:rPr lang="en-GB" sz="3200" dirty="0"/>
              <a:t>Welcome to Compline</a:t>
            </a:r>
            <a:br>
              <a:rPr lang="en-GB" dirty="0"/>
            </a:br>
            <a:r>
              <a:rPr lang="en-GB" dirty="0"/>
              <a:t>from the </a:t>
            </a:r>
            <a:br>
              <a:rPr lang="en-GB" dirty="0"/>
            </a:br>
            <a:r>
              <a:rPr lang="en-GB" dirty="0"/>
              <a:t>Scottish Book of Common Prayer 1929</a:t>
            </a:r>
          </a:p>
        </p:txBody>
      </p:sp>
      <p:pic>
        <p:nvPicPr>
          <p:cNvPr id="4" name="Picture 3" descr="Logo&#10;&#10;Description automatically generated with medium confidence">
            <a:extLst>
              <a:ext uri="{FF2B5EF4-FFF2-40B4-BE49-F238E27FC236}">
                <a16:creationId xmlns:a16="http://schemas.microsoft.com/office/drawing/2014/main" id="{1B0DFF09-69FF-4866-A8B8-9BB77B6BB16B}"/>
              </a:ext>
            </a:extLst>
          </p:cNvPr>
          <p:cNvPicPr>
            <a:picLocks noChangeAspect="1"/>
          </p:cNvPicPr>
          <p:nvPr/>
        </p:nvPicPr>
        <p:blipFill>
          <a:blip r:embed="rId3"/>
          <a:stretch>
            <a:fillRect/>
          </a:stretch>
        </p:blipFill>
        <p:spPr>
          <a:xfrm>
            <a:off x="1863844" y="679572"/>
            <a:ext cx="2807195" cy="3758786"/>
          </a:xfrm>
          <a:prstGeom prst="rect">
            <a:avLst/>
          </a:prstGeom>
        </p:spPr>
      </p:pic>
    </p:spTree>
    <p:extLst>
      <p:ext uri="{BB962C8B-B14F-4D97-AF65-F5344CB8AC3E}">
        <p14:creationId xmlns:p14="http://schemas.microsoft.com/office/powerpoint/2010/main" val="161359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1" name="Group 30">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2" name="Rectangle 31">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683171" y="1169774"/>
            <a:ext cx="8825658" cy="979066"/>
          </a:xfrm>
        </p:spPr>
        <p:txBody>
          <a:bodyPr vert="horz" lIns="91440" tIns="45720" rIns="91440" bIns="45720" rtlCol="0" anchor="b">
            <a:normAutofit/>
          </a:bodyPr>
          <a:lstStyle/>
          <a:p>
            <a:pPr algn="ctr"/>
            <a:r>
              <a:rPr lang="en-US" sz="5400" cap="all" spc="400" dirty="0">
                <a:solidFill>
                  <a:schemeClr val="tx1"/>
                </a:solidFill>
              </a:rPr>
              <a:t>The collects</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926426" y="2314873"/>
            <a:ext cx="10314388" cy="1234148"/>
          </a:xfrm>
        </p:spPr>
        <p:txBody>
          <a:bodyPr vert="horz" lIns="91440" tIns="45720" rIns="91440" bIns="45720" rtlCol="0" anchor="t">
            <a:noAutofit/>
          </a:bodyPr>
          <a:lstStyle/>
          <a:p>
            <a:pPr>
              <a:lnSpc>
                <a:spcPct val="90000"/>
              </a:lnSpc>
            </a:pPr>
            <a:r>
              <a:rPr lang="en-US" sz="2400" cap="none" dirty="0">
                <a:solidFill>
                  <a:schemeClr val="accent6">
                    <a:lumMod val="40000"/>
                    <a:lumOff val="60000"/>
                  </a:schemeClr>
                </a:solidFill>
              </a:rPr>
              <a:t> Let us pray.</a:t>
            </a:r>
          </a:p>
          <a:p>
            <a:pPr>
              <a:lnSpc>
                <a:spcPct val="90000"/>
              </a:lnSpc>
            </a:pPr>
            <a:endParaRPr lang="en-US" sz="2400" cap="none" dirty="0">
              <a:solidFill>
                <a:schemeClr val="accent6">
                  <a:lumMod val="40000"/>
                  <a:lumOff val="60000"/>
                </a:schemeClr>
              </a:solidFill>
            </a:endParaRPr>
          </a:p>
          <a:p>
            <a:pPr>
              <a:lnSpc>
                <a:spcPct val="90000"/>
              </a:lnSpc>
            </a:pPr>
            <a:r>
              <a:rPr lang="en-US" sz="2400" cap="none" dirty="0">
                <a:solidFill>
                  <a:schemeClr val="accent6">
                    <a:lumMod val="40000"/>
                    <a:lumOff val="60000"/>
                  </a:schemeClr>
                </a:solidFill>
              </a:rPr>
              <a:t>LIGHTEN our darkness, we beseech thee, O Lord; and by thy great mercy defend us from all perils and dangers of this night; for the love of thy only Son, our </a:t>
            </a:r>
            <a:r>
              <a:rPr lang="en-US" sz="2400" cap="none" dirty="0" err="1">
                <a:solidFill>
                  <a:schemeClr val="accent6">
                    <a:lumMod val="40000"/>
                    <a:lumOff val="60000"/>
                  </a:schemeClr>
                </a:solidFill>
              </a:rPr>
              <a:t>Saviour</a:t>
            </a:r>
            <a:r>
              <a:rPr lang="en-US" sz="2400" cap="none" dirty="0">
                <a:solidFill>
                  <a:schemeClr val="accent6">
                    <a:lumMod val="40000"/>
                    <a:lumOff val="60000"/>
                  </a:schemeClr>
                </a:solidFill>
              </a:rPr>
              <a:t> Jesus Christ. </a:t>
            </a:r>
            <a:r>
              <a:rPr lang="en-US" sz="2400" b="1" cap="none" dirty="0">
                <a:solidFill>
                  <a:schemeClr val="accent6">
                    <a:lumMod val="40000"/>
                    <a:lumOff val="60000"/>
                  </a:schemeClr>
                </a:solidFill>
              </a:rPr>
              <a:t>Amen.</a:t>
            </a:r>
          </a:p>
          <a:p>
            <a:pPr>
              <a:lnSpc>
                <a:spcPct val="90000"/>
              </a:lnSpc>
            </a:pPr>
            <a:br>
              <a:rPr lang="en-US" sz="2400" cap="none" dirty="0">
                <a:solidFill>
                  <a:schemeClr val="accent6">
                    <a:lumMod val="40000"/>
                    <a:lumOff val="60000"/>
                  </a:schemeClr>
                </a:solidFill>
              </a:rPr>
            </a:br>
            <a:r>
              <a:rPr lang="en-US" sz="2400" cap="none" dirty="0">
                <a:solidFill>
                  <a:schemeClr val="accent6">
                    <a:lumMod val="40000"/>
                    <a:lumOff val="60000"/>
                  </a:schemeClr>
                </a:solidFill>
              </a:rPr>
              <a:t>LOOK down, O Lord, from thy heavenly throne, illuminate the darkness of this night with thy celestial brightness, and from the sons of light banish the deeds of darkness; through Jesus Christ our Lord. </a:t>
            </a:r>
            <a:r>
              <a:rPr lang="en-US" sz="2400" b="1" cap="none" dirty="0">
                <a:solidFill>
                  <a:schemeClr val="accent6">
                    <a:lumMod val="40000"/>
                    <a:lumOff val="60000"/>
                  </a:schemeClr>
                </a:solidFill>
              </a:rPr>
              <a:t>Amen.</a:t>
            </a:r>
          </a:p>
        </p:txBody>
      </p:sp>
      <p:cxnSp>
        <p:nvCxnSpPr>
          <p:cNvPr id="35" name="Straight Connector 34">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82686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1" name="Group 30">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2" name="Rectangle 31">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683171" y="1169774"/>
            <a:ext cx="8825658" cy="979066"/>
          </a:xfrm>
        </p:spPr>
        <p:txBody>
          <a:bodyPr vert="horz" lIns="91440" tIns="45720" rIns="91440" bIns="45720" rtlCol="0" anchor="b">
            <a:normAutofit/>
          </a:bodyPr>
          <a:lstStyle/>
          <a:p>
            <a:r>
              <a:rPr lang="en-US" sz="5400" cap="all" spc="400" dirty="0">
                <a:solidFill>
                  <a:schemeClr val="tx1"/>
                </a:solidFill>
              </a:rPr>
              <a:t>Collects…..</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926426" y="2314873"/>
            <a:ext cx="10314388" cy="1234148"/>
          </a:xfrm>
        </p:spPr>
        <p:txBody>
          <a:bodyPr vert="horz" lIns="91440" tIns="45720" rIns="91440" bIns="45720" rtlCol="0" anchor="t">
            <a:noAutofit/>
          </a:bodyPr>
          <a:lstStyle/>
          <a:p>
            <a:pPr>
              <a:lnSpc>
                <a:spcPct val="90000"/>
              </a:lnSpc>
            </a:pPr>
            <a:r>
              <a:rPr lang="en-US" sz="2400" cap="none" dirty="0">
                <a:solidFill>
                  <a:schemeClr val="accent6">
                    <a:lumMod val="40000"/>
                    <a:lumOff val="60000"/>
                  </a:schemeClr>
                </a:solidFill>
              </a:rPr>
              <a:t>BE present, O merciful God, and protect us through the silent hours of this night, so that we who are wearied by the changes and chances of this fleeting world may repose upon thy eternal changelessness; through Jesus Christ our Lord. </a:t>
            </a:r>
            <a:r>
              <a:rPr lang="en-US" sz="2400" b="1" cap="none" dirty="0">
                <a:solidFill>
                  <a:schemeClr val="accent6">
                    <a:lumMod val="40000"/>
                    <a:lumOff val="60000"/>
                  </a:schemeClr>
                </a:solidFill>
              </a:rPr>
              <a:t>Amen.</a:t>
            </a:r>
          </a:p>
          <a:p>
            <a:pPr>
              <a:lnSpc>
                <a:spcPct val="90000"/>
              </a:lnSpc>
            </a:pPr>
            <a:endParaRPr lang="en-US" sz="2400" cap="none" dirty="0">
              <a:solidFill>
                <a:schemeClr val="accent6">
                  <a:lumMod val="40000"/>
                  <a:lumOff val="60000"/>
                </a:schemeClr>
              </a:solidFill>
            </a:endParaRPr>
          </a:p>
          <a:p>
            <a:pPr>
              <a:lnSpc>
                <a:spcPct val="90000"/>
              </a:lnSpc>
            </a:pPr>
            <a:r>
              <a:rPr lang="en-US" sz="2400" cap="none" dirty="0">
                <a:solidFill>
                  <a:schemeClr val="accent6">
                    <a:lumMod val="40000"/>
                    <a:lumOff val="60000"/>
                  </a:schemeClr>
                </a:solidFill>
              </a:rPr>
              <a:t>O LORD, support us all the day long of this troublous life, until the shades lengthen, and the evening cometh, and the busy world is hushed, the fever of life is over, and our work done. Then, Lord, in thy mercy, grant us safe lodging, a holy rest, and peace at the last; through Jesus Christ our Lord. </a:t>
            </a:r>
            <a:r>
              <a:rPr lang="en-US" sz="2400" b="1" cap="none" dirty="0">
                <a:solidFill>
                  <a:schemeClr val="accent6">
                    <a:lumMod val="40000"/>
                    <a:lumOff val="60000"/>
                  </a:schemeClr>
                </a:solidFill>
              </a:rPr>
              <a:t>Amen.</a:t>
            </a:r>
          </a:p>
        </p:txBody>
      </p:sp>
      <p:cxnSp>
        <p:nvCxnSpPr>
          <p:cNvPr id="35" name="Straight Connector 34">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63653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1" name="Group 30">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2" name="Rectangle 31">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683171" y="1169774"/>
            <a:ext cx="8825658" cy="979066"/>
          </a:xfrm>
        </p:spPr>
        <p:txBody>
          <a:bodyPr vert="horz" lIns="91440" tIns="45720" rIns="91440" bIns="45720" rtlCol="0" anchor="b">
            <a:normAutofit/>
          </a:bodyPr>
          <a:lstStyle/>
          <a:p>
            <a:r>
              <a:rPr lang="en-US" sz="5400" cap="all" spc="400" dirty="0">
                <a:solidFill>
                  <a:schemeClr val="tx1"/>
                </a:solidFill>
              </a:rPr>
              <a:t>Collects………..</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926426" y="2314873"/>
            <a:ext cx="10314388" cy="1234148"/>
          </a:xfrm>
        </p:spPr>
        <p:txBody>
          <a:bodyPr vert="horz" lIns="91440" tIns="45720" rIns="91440" bIns="45720" rtlCol="0" anchor="t">
            <a:noAutofit/>
          </a:bodyPr>
          <a:lstStyle/>
          <a:p>
            <a:pPr>
              <a:lnSpc>
                <a:spcPct val="90000"/>
              </a:lnSpc>
            </a:pPr>
            <a:r>
              <a:rPr lang="en-US" sz="2400" cap="none" dirty="0">
                <a:solidFill>
                  <a:schemeClr val="accent6">
                    <a:lumMod val="40000"/>
                    <a:lumOff val="60000"/>
                  </a:schemeClr>
                </a:solidFill>
              </a:rPr>
              <a:t>O LORD Jesus Christ, Son of the living God, who at the hour of Compline didst rest in the </a:t>
            </a:r>
            <a:r>
              <a:rPr lang="en-US" sz="2400" cap="none" dirty="0" err="1">
                <a:solidFill>
                  <a:schemeClr val="accent6">
                    <a:lumMod val="40000"/>
                    <a:lumOff val="60000"/>
                  </a:schemeClr>
                </a:solidFill>
              </a:rPr>
              <a:t>sepulchre</a:t>
            </a:r>
            <a:r>
              <a:rPr lang="en-US" sz="2400" cap="none" dirty="0">
                <a:solidFill>
                  <a:schemeClr val="accent6">
                    <a:lumMod val="40000"/>
                    <a:lumOff val="60000"/>
                  </a:schemeClr>
                </a:solidFill>
              </a:rPr>
              <a:t>, and didst thereby sanctify the grave to be a bed of hope to thy people: Make us so to abound in sorrow for our sins, which were the cause of thy passion, that when our bodies lie in the dust, our souls may live with thee; who </a:t>
            </a:r>
            <a:r>
              <a:rPr lang="en-US" sz="2400" cap="none" dirty="0" err="1">
                <a:solidFill>
                  <a:schemeClr val="accent6">
                    <a:lumMod val="40000"/>
                    <a:lumOff val="60000"/>
                  </a:schemeClr>
                </a:solidFill>
              </a:rPr>
              <a:t>livest</a:t>
            </a:r>
            <a:r>
              <a:rPr lang="en-US" sz="2400" cap="none" dirty="0">
                <a:solidFill>
                  <a:schemeClr val="accent6">
                    <a:lumMod val="40000"/>
                    <a:lumOff val="60000"/>
                  </a:schemeClr>
                </a:solidFill>
              </a:rPr>
              <a:t> and </a:t>
            </a:r>
            <a:r>
              <a:rPr lang="en-US" sz="2400" cap="none" dirty="0" err="1">
                <a:solidFill>
                  <a:schemeClr val="accent6">
                    <a:lumMod val="40000"/>
                    <a:lumOff val="60000"/>
                  </a:schemeClr>
                </a:solidFill>
              </a:rPr>
              <a:t>reignest</a:t>
            </a:r>
            <a:r>
              <a:rPr lang="en-US" sz="2400" cap="none" dirty="0">
                <a:solidFill>
                  <a:schemeClr val="accent6">
                    <a:lumMod val="40000"/>
                    <a:lumOff val="60000"/>
                  </a:schemeClr>
                </a:solidFill>
              </a:rPr>
              <a:t> with the Father and the Holy Spirit, ever one God, world without end. </a:t>
            </a:r>
            <a:r>
              <a:rPr lang="en-US" sz="2400" b="1" cap="none" dirty="0">
                <a:solidFill>
                  <a:schemeClr val="accent6">
                    <a:lumMod val="40000"/>
                    <a:lumOff val="60000"/>
                  </a:schemeClr>
                </a:solidFill>
              </a:rPr>
              <a:t>Amen.</a:t>
            </a:r>
          </a:p>
        </p:txBody>
      </p:sp>
      <p:cxnSp>
        <p:nvCxnSpPr>
          <p:cNvPr id="35" name="Straight Connector 34">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20490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1" name="Group 30">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2" name="Rectangle 31">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961865" y="595148"/>
            <a:ext cx="9557643" cy="979066"/>
          </a:xfrm>
        </p:spPr>
        <p:txBody>
          <a:bodyPr vert="horz" lIns="91440" tIns="45720" rIns="91440" bIns="45720" rtlCol="0" anchor="b">
            <a:normAutofit fontScale="90000"/>
          </a:bodyPr>
          <a:lstStyle/>
          <a:p>
            <a:r>
              <a:rPr lang="en-US" sz="5400" cap="all" spc="400" dirty="0">
                <a:solidFill>
                  <a:schemeClr val="tx1"/>
                </a:solidFill>
              </a:rPr>
              <a:t>Closing prayers………..</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938806" y="1550701"/>
            <a:ext cx="10314388" cy="1234148"/>
          </a:xfrm>
        </p:spPr>
        <p:txBody>
          <a:bodyPr vert="horz" lIns="91440" tIns="45720" rIns="91440" bIns="45720" rtlCol="0" anchor="t">
            <a:noAutofit/>
          </a:bodyPr>
          <a:lstStyle/>
          <a:p>
            <a:pPr>
              <a:lnSpc>
                <a:spcPct val="90000"/>
              </a:lnSpc>
            </a:pPr>
            <a:r>
              <a:rPr lang="en-US" sz="2400" b="1" cap="none" dirty="0">
                <a:solidFill>
                  <a:schemeClr val="accent6">
                    <a:lumMod val="40000"/>
                    <a:lumOff val="60000"/>
                  </a:schemeClr>
                </a:solidFill>
              </a:rPr>
              <a:t>VISIT, we beseech thee, O Lord, this habitation, and drive far from it all the snares of the enemy. Let thy holy angels dwell herein to preserve us in peace, and may thy blessing be upon us evermore; through Jesus Christ our Lord. Amen.</a:t>
            </a:r>
          </a:p>
          <a:p>
            <a:pPr>
              <a:lnSpc>
                <a:spcPct val="90000"/>
              </a:lnSpc>
            </a:pPr>
            <a:endParaRPr lang="en-US" sz="2400" cap="none" dirty="0">
              <a:solidFill>
                <a:schemeClr val="accent6">
                  <a:lumMod val="40000"/>
                  <a:lumOff val="60000"/>
                </a:schemeClr>
              </a:solidFill>
            </a:endParaRPr>
          </a:p>
          <a:p>
            <a:pPr>
              <a:lnSpc>
                <a:spcPct val="90000"/>
              </a:lnSpc>
            </a:pPr>
            <a:r>
              <a:rPr lang="en-US" sz="2400" cap="none" dirty="0">
                <a:solidFill>
                  <a:schemeClr val="accent6">
                    <a:lumMod val="40000"/>
                    <a:lumOff val="60000"/>
                  </a:schemeClr>
                </a:solidFill>
              </a:rPr>
              <a:t>    V. We will lay us down in peace and take our rest;</a:t>
            </a:r>
            <a:br>
              <a:rPr lang="en-US" sz="2400" cap="none" dirty="0">
                <a:solidFill>
                  <a:schemeClr val="accent6">
                    <a:lumMod val="40000"/>
                    <a:lumOff val="60000"/>
                  </a:schemeClr>
                </a:solidFill>
              </a:rPr>
            </a:br>
            <a:r>
              <a:rPr lang="en-US" sz="2400" cap="none" dirty="0">
                <a:solidFill>
                  <a:schemeClr val="accent6">
                    <a:lumMod val="40000"/>
                    <a:lumOff val="60000"/>
                  </a:schemeClr>
                </a:solidFill>
              </a:rPr>
              <a:t>    </a:t>
            </a:r>
            <a:r>
              <a:rPr lang="en-US" sz="2400" b="1" cap="none" dirty="0">
                <a:solidFill>
                  <a:schemeClr val="accent6">
                    <a:lumMod val="40000"/>
                    <a:lumOff val="60000"/>
                  </a:schemeClr>
                </a:solidFill>
              </a:rPr>
              <a:t>R. For it is thou, Lord, only that </a:t>
            </a:r>
            <a:r>
              <a:rPr lang="en-US" sz="2400" b="1" cap="none" dirty="0" err="1">
                <a:solidFill>
                  <a:schemeClr val="accent6">
                    <a:lumMod val="40000"/>
                    <a:lumOff val="60000"/>
                  </a:schemeClr>
                </a:solidFill>
              </a:rPr>
              <a:t>makest</a:t>
            </a:r>
            <a:r>
              <a:rPr lang="en-US" sz="2400" b="1" cap="none" dirty="0">
                <a:solidFill>
                  <a:schemeClr val="accent6">
                    <a:lumMod val="40000"/>
                    <a:lumOff val="60000"/>
                  </a:schemeClr>
                </a:solidFill>
              </a:rPr>
              <a:t> us dwell in safety.</a:t>
            </a:r>
            <a:br>
              <a:rPr lang="en-US" sz="2400" b="1" cap="none" dirty="0">
                <a:solidFill>
                  <a:schemeClr val="accent6">
                    <a:lumMod val="40000"/>
                    <a:lumOff val="60000"/>
                  </a:schemeClr>
                </a:solidFill>
              </a:rPr>
            </a:br>
            <a:r>
              <a:rPr lang="en-US" sz="2400" cap="none" dirty="0">
                <a:solidFill>
                  <a:schemeClr val="accent6">
                    <a:lumMod val="40000"/>
                    <a:lumOff val="60000"/>
                  </a:schemeClr>
                </a:solidFill>
              </a:rPr>
              <a:t>    V. Let us bless the Lord;</a:t>
            </a:r>
            <a:br>
              <a:rPr lang="en-US" sz="2400" cap="none" dirty="0">
                <a:solidFill>
                  <a:schemeClr val="accent6">
                    <a:lumMod val="40000"/>
                    <a:lumOff val="60000"/>
                  </a:schemeClr>
                </a:solidFill>
              </a:rPr>
            </a:br>
            <a:r>
              <a:rPr lang="en-US" sz="2400" b="1" cap="none" dirty="0">
                <a:solidFill>
                  <a:schemeClr val="accent6">
                    <a:lumMod val="40000"/>
                    <a:lumOff val="60000"/>
                  </a:schemeClr>
                </a:solidFill>
              </a:rPr>
              <a:t>    R. Thanks be to God.</a:t>
            </a:r>
          </a:p>
          <a:p>
            <a:pPr>
              <a:lnSpc>
                <a:spcPct val="90000"/>
              </a:lnSpc>
            </a:pPr>
            <a:r>
              <a:rPr lang="en-US" sz="2400" cap="none" dirty="0">
                <a:solidFill>
                  <a:schemeClr val="accent6">
                    <a:lumMod val="40000"/>
                    <a:lumOff val="60000"/>
                  </a:schemeClr>
                </a:solidFill>
              </a:rPr>
              <a:t>THE Almighty and merciful Lord, Father, Son, Land Holy Ghost, bless and keep us. </a:t>
            </a:r>
            <a:r>
              <a:rPr lang="en-US" sz="2400" b="1" cap="none" dirty="0">
                <a:solidFill>
                  <a:schemeClr val="accent6">
                    <a:lumMod val="40000"/>
                    <a:lumOff val="60000"/>
                  </a:schemeClr>
                </a:solidFill>
              </a:rPr>
              <a:t>Amen.</a:t>
            </a:r>
          </a:p>
        </p:txBody>
      </p:sp>
      <p:cxnSp>
        <p:nvCxnSpPr>
          <p:cNvPr id="35" name="Straight Connector 34">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06932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1" name="Group 30">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2" name="Rectangle 31">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675468" y="595148"/>
            <a:ext cx="10891691" cy="979066"/>
          </a:xfrm>
        </p:spPr>
        <p:txBody>
          <a:bodyPr vert="horz" lIns="91440" tIns="45720" rIns="91440" bIns="45720" rtlCol="0" anchor="b">
            <a:normAutofit/>
          </a:bodyPr>
          <a:lstStyle/>
          <a:p>
            <a:r>
              <a:rPr lang="en-US" sz="3200" cap="all" spc="400" dirty="0">
                <a:solidFill>
                  <a:schemeClr val="tx1"/>
                </a:solidFill>
              </a:rPr>
              <a:t>Closing music………..</a:t>
            </a:r>
            <a:r>
              <a:rPr lang="en-US" sz="1400" dirty="0"/>
              <a:t> </a:t>
            </a:r>
            <a:br>
              <a:rPr lang="en-US" sz="1400" dirty="0"/>
            </a:br>
            <a:r>
              <a:rPr lang="en-US" sz="2400" dirty="0">
                <a:solidFill>
                  <a:schemeClr val="tx1"/>
                </a:solidFill>
              </a:rPr>
              <a:t>One Bread, One Body written by St Louis Jesuits, sung by Marilla Ness</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961865" y="5622265"/>
            <a:ext cx="10314388" cy="1234148"/>
          </a:xfrm>
        </p:spPr>
        <p:txBody>
          <a:bodyPr vert="horz" lIns="91440" tIns="45720" rIns="91440" bIns="45720" rtlCol="0" anchor="t">
            <a:noAutofit/>
          </a:bodyPr>
          <a:lstStyle/>
          <a:p>
            <a:pPr algn="r">
              <a:lnSpc>
                <a:spcPct val="90000"/>
              </a:lnSpc>
            </a:pPr>
            <a:r>
              <a:rPr lang="en-US" sz="2400" b="1" cap="none" dirty="0">
                <a:solidFill>
                  <a:schemeClr val="accent6">
                    <a:lumMod val="40000"/>
                    <a:lumOff val="60000"/>
                  </a:schemeClr>
                </a:solidFill>
              </a:rPr>
              <a:t>Please depart to rest in silence</a:t>
            </a:r>
            <a:br>
              <a:rPr lang="en-US" sz="2400" b="1" cap="none" dirty="0">
                <a:solidFill>
                  <a:schemeClr val="accent6">
                    <a:lumMod val="40000"/>
                    <a:lumOff val="60000"/>
                  </a:schemeClr>
                </a:solidFill>
              </a:rPr>
            </a:br>
            <a:r>
              <a:rPr lang="en-US" sz="1600" cap="none" dirty="0">
                <a:solidFill>
                  <a:schemeClr val="accent6">
                    <a:lumMod val="40000"/>
                    <a:lumOff val="60000"/>
                  </a:schemeClr>
                </a:solidFill>
              </a:rPr>
              <a:t>when the music finishes the zoom room will be closed</a:t>
            </a:r>
            <a:endParaRPr lang="en-US" sz="2400" cap="none" dirty="0">
              <a:solidFill>
                <a:schemeClr val="accent6">
                  <a:lumMod val="40000"/>
                  <a:lumOff val="60000"/>
                </a:schemeClr>
              </a:solidFill>
            </a:endParaRPr>
          </a:p>
        </p:txBody>
      </p:sp>
      <p:cxnSp>
        <p:nvCxnSpPr>
          <p:cNvPr id="35" name="Straight Connector 34">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sign&#10;&#10;Description automatically generated">
            <a:extLst>
              <a:ext uri="{FF2B5EF4-FFF2-40B4-BE49-F238E27FC236}">
                <a16:creationId xmlns:a16="http://schemas.microsoft.com/office/drawing/2014/main" id="{EA08D17E-A717-4FD8-82A7-90DE492D20FA}"/>
              </a:ext>
            </a:extLst>
          </p:cNvPr>
          <p:cNvPicPr>
            <a:picLocks noChangeAspect="1"/>
          </p:cNvPicPr>
          <p:nvPr/>
        </p:nvPicPr>
        <p:blipFill>
          <a:blip r:embed="rId4"/>
          <a:stretch>
            <a:fillRect/>
          </a:stretch>
        </p:blipFill>
        <p:spPr>
          <a:xfrm>
            <a:off x="675469" y="5104620"/>
            <a:ext cx="3439331" cy="1158232"/>
          </a:xfrm>
          <a:prstGeom prst="rect">
            <a:avLst/>
          </a:prstGeom>
        </p:spPr>
      </p:pic>
      <p:pic>
        <p:nvPicPr>
          <p:cNvPr id="5" name="Online Media 4" title="One Bread One Body">
            <a:hlinkClick r:id="" action="ppaction://media"/>
            <a:extLst>
              <a:ext uri="{FF2B5EF4-FFF2-40B4-BE49-F238E27FC236}">
                <a16:creationId xmlns:a16="http://schemas.microsoft.com/office/drawing/2014/main" id="{9326BB0A-A5C8-489F-A9D9-62959EB96A10}"/>
              </a:ext>
            </a:extLst>
          </p:cNvPr>
          <p:cNvPicPr>
            <a:picLocks noRot="1" noChangeAspect="1"/>
          </p:cNvPicPr>
          <p:nvPr>
            <a:videoFile r:link="rId1"/>
          </p:nvPr>
        </p:nvPicPr>
        <p:blipFill>
          <a:blip r:embed="rId5"/>
          <a:stretch>
            <a:fillRect/>
          </a:stretch>
        </p:blipFill>
        <p:spPr>
          <a:xfrm>
            <a:off x="4241412" y="1574214"/>
            <a:ext cx="5470598" cy="4102949"/>
          </a:xfrm>
          <a:prstGeom prst="rect">
            <a:avLst/>
          </a:prstGeom>
        </p:spPr>
      </p:pic>
    </p:spTree>
    <p:extLst>
      <p:ext uri="{BB962C8B-B14F-4D97-AF65-F5344CB8AC3E}">
        <p14:creationId xmlns:p14="http://schemas.microsoft.com/office/powerpoint/2010/main" val="4296480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Placeholder 7" descr="Logo&#10;&#10;Description automatically generated">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3"/>
          <a:srcRect t="1601" r="-1" b="1600"/>
          <a:stretch/>
        </p:blipFill>
        <p:spPr>
          <a:xfrm>
            <a:off x="567848" y="2399764"/>
            <a:ext cx="3876801" cy="3858780"/>
          </a:xfrm>
          <a:prstGeom prst="rect">
            <a:avLst/>
          </a:prstGeo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5498925" y="2972402"/>
            <a:ext cx="6125227" cy="2903465"/>
          </a:xfrm>
        </p:spPr>
        <p:txBody>
          <a:bodyPr vert="horz" lIns="91440" tIns="45720" rIns="91440" bIns="45720" rtlCol="0" anchor="t">
            <a:normAutofit lnSpcReduction="10000"/>
          </a:bodyPr>
          <a:lstStyle/>
          <a:p>
            <a:r>
              <a:rPr lang="en-US" sz="2800" dirty="0">
                <a:latin typeface="Century, Century Schoolbook, Georgia"/>
              </a:rPr>
              <a:t>TURN us, O God our </a:t>
            </a:r>
            <a:r>
              <a:rPr lang="en-US" sz="2800" dirty="0" err="1">
                <a:latin typeface="Century, Century Schoolbook, Georgia"/>
              </a:rPr>
              <a:t>Saviour</a:t>
            </a:r>
            <a:r>
              <a:rPr lang="en-US" sz="2800" dirty="0">
                <a:latin typeface="Century, Century Schoolbook, Georgia"/>
              </a:rPr>
              <a:t>;</a:t>
            </a:r>
            <a:br>
              <a:rPr lang="en-US" sz="2800" dirty="0">
                <a:latin typeface="Century, Century Schoolbook, Georgia"/>
              </a:rPr>
            </a:br>
            <a:r>
              <a:rPr lang="en-US" sz="2800" b="1" dirty="0">
                <a:latin typeface="Century, Century Schoolbook, Georgia"/>
              </a:rPr>
              <a:t>And let thine anger cease from us. </a:t>
            </a:r>
            <a:br>
              <a:rPr lang="en-US" sz="2800" dirty="0">
                <a:latin typeface="Century, Century Schoolbook, Georgia"/>
              </a:rPr>
            </a:br>
            <a:endParaRPr lang="en-US" sz="2800" dirty="0">
              <a:latin typeface="Century, Century Schoolbook, Georgia"/>
            </a:endParaRPr>
          </a:p>
          <a:p>
            <a:r>
              <a:rPr lang="en-US" sz="2800" dirty="0">
                <a:latin typeface="Century, Century Schoolbook, Georgia"/>
              </a:rPr>
              <a:t>The Lord Almighty grant us a quiet night and a perfect end.</a:t>
            </a:r>
            <a:endParaRPr lang="en-US" sz="2800" dirty="0"/>
          </a:p>
          <a:p>
            <a:pPr algn="r"/>
            <a:r>
              <a:rPr lang="en-US" sz="1400" dirty="0">
                <a:latin typeface="Century Schoolbook, Georgia, serif"/>
              </a:rPr>
              <a:t>.</a:t>
            </a:r>
            <a:endParaRPr lang="en-US" sz="1400" dirty="0">
              <a:latin typeface="Century, Century Schoolbook, Georgia"/>
            </a:endParaRP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D8DA9DAA-006C-4F4B-980E-E3DF019B24E2}" type="slidenum">
              <a:rPr lang="en-US" smtClean="0">
                <a:solidFill>
                  <a:schemeClr val="tx1"/>
                </a:solidFill>
              </a:rPr>
              <a:pPr defTabSz="914400">
                <a:spcAft>
                  <a:spcPts val="600"/>
                </a:spcAft>
              </a:pPr>
              <a:t>3</a:t>
            </a:fld>
            <a:endParaRPr lang="en-US">
              <a:solidFill>
                <a:schemeClr val="tx1"/>
              </a:solidFill>
            </a:endParaRPr>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513568" y="2355291"/>
            <a:ext cx="7440460" cy="3858780"/>
          </a:xfrm>
        </p:spPr>
        <p:txBody>
          <a:bodyPr vert="horz" lIns="91440" tIns="45720" rIns="91440" bIns="45720" rtlCol="0" anchor="t">
            <a:normAutofit fontScale="92500"/>
          </a:bodyPr>
          <a:lstStyle/>
          <a:p>
            <a:r>
              <a:rPr lang="en-US" sz="2800" dirty="0">
                <a:latin typeface="Century, Century Schoolbook, Georgia"/>
              </a:rPr>
              <a:t>BRETHREN, be sober, be vigilant; because your adversary the devil, as a roaring lion, walketh about, seeking whom he may devour: whom resist, </a:t>
            </a:r>
            <a:r>
              <a:rPr lang="en-US" sz="2800" dirty="0" err="1">
                <a:latin typeface="Century, Century Schoolbook, Georgia"/>
              </a:rPr>
              <a:t>stedfast</a:t>
            </a:r>
            <a:r>
              <a:rPr lang="en-US" sz="2800" dirty="0">
                <a:latin typeface="Century, Century Schoolbook, Georgia"/>
              </a:rPr>
              <a:t> in the faith. </a:t>
            </a:r>
            <a:r>
              <a:rPr lang="en-US" sz="1500" i="1" dirty="0">
                <a:latin typeface="Century, Century Schoolbook, Georgia"/>
              </a:rPr>
              <a:t>1 St. Peter 5. 8, 9</a:t>
            </a:r>
            <a:r>
              <a:rPr lang="en-US" sz="2800" dirty="0">
                <a:latin typeface="Century, Century Schoolbook, Georgia"/>
              </a:rPr>
              <a:t>.</a:t>
            </a:r>
          </a:p>
          <a:p>
            <a:endParaRPr lang="en-US" sz="2800" dirty="0">
              <a:latin typeface="Century, Century Schoolbook, Georgia"/>
            </a:endParaRPr>
          </a:p>
          <a:p>
            <a:r>
              <a:rPr lang="en-US" sz="2800" dirty="0">
                <a:latin typeface="Century, Century Schoolbook, Georgia"/>
              </a:rPr>
              <a:t>    V. But thou, O Lord, have mercy upon us;</a:t>
            </a:r>
          </a:p>
          <a:p>
            <a:r>
              <a:rPr lang="en-US" sz="2800" dirty="0">
                <a:latin typeface="Century, Century Schoolbook, Georgia"/>
              </a:rPr>
              <a:t>    </a:t>
            </a:r>
            <a:r>
              <a:rPr lang="en-US" sz="2800" b="1" dirty="0">
                <a:latin typeface="Century, Century Schoolbook, Georgia"/>
              </a:rPr>
              <a:t>R. Thanks be to God.</a:t>
            </a:r>
            <a:r>
              <a:rPr lang="en-US" sz="1400" b="1" dirty="0">
                <a:latin typeface="Century Schoolbook, Georgia, serif"/>
              </a:rPr>
              <a:t>.</a:t>
            </a:r>
            <a:endParaRPr lang="en-US" sz="1400" b="1" dirty="0">
              <a:latin typeface="Century, Century Schoolbook, Georgia"/>
            </a:endParaRP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D8DA9DAA-006C-4F4B-980E-E3DF019B24E2}" type="slidenum">
              <a:rPr lang="en-US" smtClean="0">
                <a:solidFill>
                  <a:schemeClr val="tx1"/>
                </a:solidFill>
              </a:rPr>
              <a:pPr defTabSz="914400">
                <a:spcAft>
                  <a:spcPts val="600"/>
                </a:spcAft>
              </a:pPr>
              <a:t>4</a:t>
            </a:fld>
            <a:endParaRPr lang="en-US">
              <a:solidFill>
                <a:schemeClr val="tx1"/>
              </a:solidFill>
            </a:endParaRPr>
          </a:p>
        </p:txBody>
      </p:sp>
      <p:pic>
        <p:nvPicPr>
          <p:cNvPr id="6" name="Picture 5">
            <a:extLst>
              <a:ext uri="{FF2B5EF4-FFF2-40B4-BE49-F238E27FC236}">
                <a16:creationId xmlns:a16="http://schemas.microsoft.com/office/drawing/2014/main" id="{BD3CF8C6-DF41-485C-B63B-4AD74BDCBBDF}"/>
              </a:ext>
            </a:extLst>
          </p:cNvPr>
          <p:cNvPicPr>
            <a:picLocks noChangeAspect="1"/>
          </p:cNvPicPr>
          <p:nvPr/>
        </p:nvPicPr>
        <p:blipFill>
          <a:blip r:embed="rId3"/>
          <a:stretch>
            <a:fillRect/>
          </a:stretch>
        </p:blipFill>
        <p:spPr>
          <a:xfrm>
            <a:off x="8527420" y="2565490"/>
            <a:ext cx="2984938" cy="3996781"/>
          </a:xfrm>
          <a:prstGeom prst="rect">
            <a:avLst/>
          </a:prstGeom>
        </p:spPr>
      </p:pic>
    </p:spTree>
    <p:extLst>
      <p:ext uri="{BB962C8B-B14F-4D97-AF65-F5344CB8AC3E}">
        <p14:creationId xmlns:p14="http://schemas.microsoft.com/office/powerpoint/2010/main" val="217229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2650022" y="1200065"/>
            <a:ext cx="8825658" cy="349538"/>
          </a:xfrm>
        </p:spPr>
        <p:txBody>
          <a:bodyPr vert="horz" lIns="91440" tIns="45720" rIns="91440" bIns="45720" rtlCol="0" anchor="b">
            <a:normAutofit fontScale="90000"/>
          </a:bodyPr>
          <a:lstStyle/>
          <a:p>
            <a:pPr algn="ctr"/>
            <a:r>
              <a:rPr lang="en-US" sz="5400" cap="all" spc="400" dirty="0">
                <a:solidFill>
                  <a:schemeClr val="tx1"/>
                </a:solidFill>
              </a:rPr>
              <a:t>Confession</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3122277" y="4421745"/>
            <a:ext cx="8086611" cy="970669"/>
          </a:xfrm>
        </p:spPr>
        <p:txBody>
          <a:bodyPr vert="horz" lIns="91440" tIns="45720" rIns="91440" bIns="45720" rtlCol="0" anchor="t">
            <a:normAutofit fontScale="25000" lnSpcReduction="20000"/>
          </a:bodyPr>
          <a:lstStyle/>
          <a:p>
            <a:pPr algn="ctr">
              <a:lnSpc>
                <a:spcPct val="90000"/>
              </a:lnSpc>
            </a:pPr>
            <a:endParaRPr lang="en-US" sz="2400" cap="none" dirty="0"/>
          </a:p>
          <a:p>
            <a:pPr algn="ctr">
              <a:lnSpc>
                <a:spcPct val="90000"/>
              </a:lnSpc>
            </a:pPr>
            <a:endParaRPr lang="en-US" sz="2400" cap="none" dirty="0"/>
          </a:p>
          <a:p>
            <a:pPr algn="ctr">
              <a:lnSpc>
                <a:spcPct val="90000"/>
              </a:lnSpc>
            </a:pPr>
            <a:endParaRPr lang="en-US" sz="2400" cap="none" dirty="0"/>
          </a:p>
          <a:p>
            <a:pPr algn="ctr">
              <a:lnSpc>
                <a:spcPct val="90000"/>
              </a:lnSpc>
            </a:pPr>
            <a:endParaRPr lang="en-US" sz="2400" cap="none" dirty="0"/>
          </a:p>
          <a:p>
            <a:pPr algn="ctr">
              <a:lnSpc>
                <a:spcPct val="90000"/>
              </a:lnSpc>
            </a:pPr>
            <a:r>
              <a:rPr lang="en-US" sz="9600" cap="none" dirty="0"/>
              <a:t>We pause to recollect the day gone by</a:t>
            </a:r>
          </a:p>
        </p:txBody>
      </p:sp>
      <p:cxnSp>
        <p:nvCxnSpPr>
          <p:cNvPr id="18" name="Straight Connector 17">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descr="Diagram&#10;&#10;Description automatically generated">
            <a:extLst>
              <a:ext uri="{FF2B5EF4-FFF2-40B4-BE49-F238E27FC236}">
                <a16:creationId xmlns:a16="http://schemas.microsoft.com/office/drawing/2014/main" id="{7A90C70B-203C-4102-ADBF-16572FAB88F0}"/>
              </a:ext>
            </a:extLst>
          </p:cNvPr>
          <p:cNvPicPr>
            <a:picLocks noChangeAspect="1"/>
          </p:cNvPicPr>
          <p:nvPr/>
        </p:nvPicPr>
        <p:blipFill>
          <a:blip r:embed="rId3"/>
          <a:stretch>
            <a:fillRect/>
          </a:stretch>
        </p:blipFill>
        <p:spPr>
          <a:xfrm>
            <a:off x="826718" y="720247"/>
            <a:ext cx="3229053" cy="2982838"/>
          </a:xfrm>
          <a:prstGeom prst="rect">
            <a:avLst/>
          </a:prstGeom>
        </p:spPr>
      </p:pic>
    </p:spTree>
    <p:extLst>
      <p:ext uri="{BB962C8B-B14F-4D97-AF65-F5344CB8AC3E}">
        <p14:creationId xmlns:p14="http://schemas.microsoft.com/office/powerpoint/2010/main" val="222788251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144551" y="1195755"/>
            <a:ext cx="8825658" cy="349538"/>
          </a:xfrm>
        </p:spPr>
        <p:txBody>
          <a:bodyPr vert="horz" lIns="91440" tIns="45720" rIns="91440" bIns="45720" rtlCol="0" anchor="b">
            <a:normAutofit fontScale="90000"/>
          </a:bodyPr>
          <a:lstStyle/>
          <a:p>
            <a:r>
              <a:rPr lang="en-US" sz="5400" cap="all" spc="400" dirty="0">
                <a:solidFill>
                  <a:schemeClr val="tx1"/>
                </a:solidFill>
              </a:rPr>
              <a:t>Confession</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1144551" y="1133166"/>
            <a:ext cx="9432099" cy="4591667"/>
          </a:xfrm>
        </p:spPr>
        <p:txBody>
          <a:bodyPr vert="horz" lIns="91440" tIns="45720" rIns="91440" bIns="45720" rtlCol="0" anchor="t">
            <a:normAutofit/>
          </a:bodyPr>
          <a:lstStyle/>
          <a:p>
            <a:pPr>
              <a:lnSpc>
                <a:spcPct val="90000"/>
              </a:lnSpc>
            </a:pPr>
            <a:endParaRPr lang="en-US" sz="2400" cap="none" dirty="0"/>
          </a:p>
          <a:p>
            <a:pPr>
              <a:lnSpc>
                <a:spcPct val="90000"/>
              </a:lnSpc>
            </a:pPr>
            <a:endParaRPr lang="en-US" sz="2400" cap="none" dirty="0"/>
          </a:p>
          <a:p>
            <a:pPr>
              <a:lnSpc>
                <a:spcPct val="90000"/>
              </a:lnSpc>
            </a:pPr>
            <a:r>
              <a:rPr lang="en-US" sz="2400" cap="none" dirty="0">
                <a:solidFill>
                  <a:schemeClr val="accent1">
                    <a:lumMod val="40000"/>
                    <a:lumOff val="60000"/>
                  </a:schemeClr>
                </a:solidFill>
              </a:rPr>
              <a:t>WE confess to God Almighty, the Father, the Son, </a:t>
            </a:r>
            <a:br>
              <a:rPr lang="en-US" sz="2400" cap="none" dirty="0">
                <a:solidFill>
                  <a:schemeClr val="accent1">
                    <a:lumMod val="40000"/>
                    <a:lumOff val="60000"/>
                  </a:schemeClr>
                </a:solidFill>
              </a:rPr>
            </a:br>
            <a:r>
              <a:rPr lang="en-US" sz="2400" cap="none" dirty="0">
                <a:solidFill>
                  <a:schemeClr val="accent1">
                    <a:lumMod val="40000"/>
                    <a:lumOff val="60000"/>
                  </a:schemeClr>
                </a:solidFill>
              </a:rPr>
              <a:t>and the Holy Ghost, </a:t>
            </a:r>
            <a:br>
              <a:rPr lang="en-US" sz="2400" cap="none" dirty="0">
                <a:solidFill>
                  <a:schemeClr val="accent1">
                    <a:lumMod val="40000"/>
                    <a:lumOff val="60000"/>
                  </a:schemeClr>
                </a:solidFill>
              </a:rPr>
            </a:br>
            <a:r>
              <a:rPr lang="en-US" sz="2400" cap="none" dirty="0">
                <a:solidFill>
                  <a:schemeClr val="accent1">
                    <a:lumMod val="40000"/>
                    <a:lumOff val="60000"/>
                  </a:schemeClr>
                </a:solidFill>
              </a:rPr>
              <a:t>that we have sinned in thought, word, and deed, </a:t>
            </a:r>
            <a:br>
              <a:rPr lang="en-US" sz="2400" cap="none" dirty="0">
                <a:solidFill>
                  <a:schemeClr val="accent1">
                    <a:lumMod val="40000"/>
                    <a:lumOff val="60000"/>
                  </a:schemeClr>
                </a:solidFill>
              </a:rPr>
            </a:br>
            <a:r>
              <a:rPr lang="en-US" sz="2400" cap="none" dirty="0">
                <a:solidFill>
                  <a:schemeClr val="accent1">
                    <a:lumMod val="40000"/>
                    <a:lumOff val="60000"/>
                  </a:schemeClr>
                </a:solidFill>
              </a:rPr>
              <a:t>through our own grievous fault. </a:t>
            </a:r>
            <a:br>
              <a:rPr lang="en-US" sz="2400" cap="none" dirty="0">
                <a:solidFill>
                  <a:schemeClr val="accent1">
                    <a:lumMod val="40000"/>
                    <a:lumOff val="60000"/>
                  </a:schemeClr>
                </a:solidFill>
              </a:rPr>
            </a:br>
            <a:r>
              <a:rPr lang="en-US" sz="2400" cap="none" dirty="0">
                <a:solidFill>
                  <a:schemeClr val="accent1">
                    <a:lumMod val="40000"/>
                    <a:lumOff val="60000"/>
                  </a:schemeClr>
                </a:solidFill>
              </a:rPr>
              <a:t>Wherefore we pray God to have mercy upon us.</a:t>
            </a:r>
          </a:p>
          <a:p>
            <a:pPr>
              <a:lnSpc>
                <a:spcPct val="90000"/>
              </a:lnSpc>
            </a:pPr>
            <a:endParaRPr lang="en-US" sz="2400" cap="none" dirty="0">
              <a:solidFill>
                <a:schemeClr val="accent1">
                  <a:lumMod val="40000"/>
                  <a:lumOff val="60000"/>
                </a:schemeClr>
              </a:solidFill>
            </a:endParaRPr>
          </a:p>
          <a:p>
            <a:pPr>
              <a:lnSpc>
                <a:spcPct val="90000"/>
              </a:lnSpc>
            </a:pPr>
            <a:r>
              <a:rPr lang="en-US" sz="2400" cap="none" dirty="0">
                <a:solidFill>
                  <a:schemeClr val="accent1">
                    <a:lumMod val="40000"/>
                    <a:lumOff val="60000"/>
                  </a:schemeClr>
                </a:solidFill>
              </a:rPr>
              <a:t>ALMIGHTY God, have mercy upon us, forgive us all our sins and deliver us from evil, confirm and strengthen us in all goodness, and bring us to life everlasting. Amen.</a:t>
            </a:r>
          </a:p>
        </p:txBody>
      </p:sp>
      <p:cxnSp>
        <p:nvCxnSpPr>
          <p:cNvPr id="18" name="Straight Connector 17">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3" name="Picture 12" descr="Diagram&#10;&#10;Description automatically generated">
            <a:extLst>
              <a:ext uri="{FF2B5EF4-FFF2-40B4-BE49-F238E27FC236}">
                <a16:creationId xmlns:a16="http://schemas.microsoft.com/office/drawing/2014/main" id="{648C915B-38B9-4300-B525-41EF7262A8AA}"/>
              </a:ext>
            </a:extLst>
          </p:cNvPr>
          <p:cNvPicPr>
            <a:picLocks noChangeAspect="1"/>
          </p:cNvPicPr>
          <p:nvPr/>
        </p:nvPicPr>
        <p:blipFill>
          <a:blip r:embed="rId3"/>
          <a:stretch>
            <a:fillRect/>
          </a:stretch>
        </p:blipFill>
        <p:spPr>
          <a:xfrm>
            <a:off x="8829494" y="660319"/>
            <a:ext cx="2285266" cy="2111015"/>
          </a:xfrm>
          <a:prstGeom prst="rect">
            <a:avLst/>
          </a:prstGeom>
        </p:spPr>
      </p:pic>
    </p:spTree>
    <p:extLst>
      <p:ext uri="{BB962C8B-B14F-4D97-AF65-F5344CB8AC3E}">
        <p14:creationId xmlns:p14="http://schemas.microsoft.com/office/powerpoint/2010/main" val="375872726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144551" y="1195755"/>
            <a:ext cx="8825658" cy="349538"/>
          </a:xfrm>
        </p:spPr>
        <p:txBody>
          <a:bodyPr vert="horz" lIns="91440" tIns="45720" rIns="91440" bIns="45720" rtlCol="0" anchor="b">
            <a:normAutofit fontScale="90000"/>
          </a:bodyPr>
          <a:lstStyle/>
          <a:p>
            <a:r>
              <a:rPr lang="en-US" sz="5400" cap="all" spc="400" dirty="0">
                <a:solidFill>
                  <a:schemeClr val="tx1"/>
                </a:solidFill>
              </a:rPr>
              <a:t>Absolution</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1144551" y="1133166"/>
            <a:ext cx="9432099" cy="4591667"/>
          </a:xfrm>
        </p:spPr>
        <p:txBody>
          <a:bodyPr vert="horz" lIns="91440" tIns="45720" rIns="91440" bIns="45720" rtlCol="0" anchor="t">
            <a:normAutofit/>
          </a:bodyPr>
          <a:lstStyle/>
          <a:p>
            <a:pPr>
              <a:lnSpc>
                <a:spcPct val="90000"/>
              </a:lnSpc>
            </a:pPr>
            <a:endParaRPr lang="en-US" sz="2400" cap="none" dirty="0"/>
          </a:p>
          <a:p>
            <a:pPr>
              <a:lnSpc>
                <a:spcPct val="90000"/>
              </a:lnSpc>
            </a:pPr>
            <a:endParaRPr lang="en-US" sz="2400" cap="none" dirty="0"/>
          </a:p>
          <a:p>
            <a:pPr>
              <a:lnSpc>
                <a:spcPct val="90000"/>
              </a:lnSpc>
            </a:pPr>
            <a:r>
              <a:rPr lang="en-US" sz="2400" cap="none" dirty="0">
                <a:solidFill>
                  <a:schemeClr val="accent1">
                    <a:lumMod val="40000"/>
                    <a:lumOff val="60000"/>
                  </a:schemeClr>
                </a:solidFill>
              </a:rPr>
              <a:t>MAY the Almighty and merciful Lord</a:t>
            </a:r>
          </a:p>
          <a:p>
            <a:pPr>
              <a:lnSpc>
                <a:spcPct val="90000"/>
              </a:lnSpc>
            </a:pPr>
            <a:r>
              <a:rPr lang="en-US" sz="2400" cap="none" dirty="0">
                <a:solidFill>
                  <a:schemeClr val="accent1">
                    <a:lumMod val="40000"/>
                    <a:lumOff val="60000"/>
                  </a:schemeClr>
                </a:solidFill>
              </a:rPr>
              <a:t>grant unto you pardon </a:t>
            </a:r>
          </a:p>
          <a:p>
            <a:pPr>
              <a:lnSpc>
                <a:spcPct val="90000"/>
              </a:lnSpc>
            </a:pPr>
            <a:r>
              <a:rPr lang="en-US" sz="2400" cap="none" dirty="0">
                <a:solidFill>
                  <a:schemeClr val="accent1">
                    <a:lumMod val="40000"/>
                    <a:lumOff val="60000"/>
                  </a:schemeClr>
                </a:solidFill>
              </a:rPr>
              <a:t>and remission of all your sins, </a:t>
            </a:r>
          </a:p>
          <a:p>
            <a:pPr>
              <a:lnSpc>
                <a:spcPct val="90000"/>
              </a:lnSpc>
            </a:pPr>
            <a:r>
              <a:rPr lang="en-US" sz="2400" cap="none" dirty="0">
                <a:solidFill>
                  <a:schemeClr val="accent1">
                    <a:lumMod val="40000"/>
                    <a:lumOff val="60000"/>
                  </a:schemeClr>
                </a:solidFill>
              </a:rPr>
              <a:t>time for true repentance, </a:t>
            </a:r>
          </a:p>
          <a:p>
            <a:pPr>
              <a:lnSpc>
                <a:spcPct val="90000"/>
              </a:lnSpc>
            </a:pPr>
            <a:r>
              <a:rPr lang="en-US" sz="2400" cap="none" dirty="0">
                <a:solidFill>
                  <a:schemeClr val="accent1">
                    <a:lumMod val="40000"/>
                    <a:lumOff val="60000"/>
                  </a:schemeClr>
                </a:solidFill>
              </a:rPr>
              <a:t>amendment of life, </a:t>
            </a:r>
          </a:p>
          <a:p>
            <a:pPr>
              <a:lnSpc>
                <a:spcPct val="90000"/>
              </a:lnSpc>
            </a:pPr>
            <a:r>
              <a:rPr lang="en-US" sz="2400" cap="none" dirty="0">
                <a:solidFill>
                  <a:schemeClr val="accent1">
                    <a:lumMod val="40000"/>
                    <a:lumOff val="60000"/>
                  </a:schemeClr>
                </a:solidFill>
              </a:rPr>
              <a:t>and the grace and comfort </a:t>
            </a:r>
          </a:p>
          <a:p>
            <a:pPr>
              <a:lnSpc>
                <a:spcPct val="90000"/>
              </a:lnSpc>
            </a:pPr>
            <a:r>
              <a:rPr lang="en-US" sz="2400" cap="none" dirty="0">
                <a:solidFill>
                  <a:schemeClr val="accent1">
                    <a:lumMod val="40000"/>
                    <a:lumOff val="60000"/>
                  </a:schemeClr>
                </a:solidFill>
              </a:rPr>
              <a:t>of the Holy Spirit. Amen.</a:t>
            </a:r>
          </a:p>
        </p:txBody>
      </p:sp>
      <p:cxnSp>
        <p:nvCxnSpPr>
          <p:cNvPr id="18" name="Straight Connector 17">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3" name="Picture 12" descr="Diagram&#10;&#10;Description automatically generated">
            <a:extLst>
              <a:ext uri="{FF2B5EF4-FFF2-40B4-BE49-F238E27FC236}">
                <a16:creationId xmlns:a16="http://schemas.microsoft.com/office/drawing/2014/main" id="{648C915B-38B9-4300-B525-41EF7262A8AA}"/>
              </a:ext>
            </a:extLst>
          </p:cNvPr>
          <p:cNvPicPr>
            <a:picLocks noChangeAspect="1"/>
          </p:cNvPicPr>
          <p:nvPr/>
        </p:nvPicPr>
        <p:blipFill>
          <a:blip r:embed="rId3"/>
          <a:stretch>
            <a:fillRect/>
          </a:stretch>
        </p:blipFill>
        <p:spPr>
          <a:xfrm>
            <a:off x="7124273" y="660319"/>
            <a:ext cx="3990487" cy="3686213"/>
          </a:xfrm>
          <a:prstGeom prst="rect">
            <a:avLst/>
          </a:prstGeom>
        </p:spPr>
      </p:pic>
    </p:spTree>
    <p:extLst>
      <p:ext uri="{BB962C8B-B14F-4D97-AF65-F5344CB8AC3E}">
        <p14:creationId xmlns:p14="http://schemas.microsoft.com/office/powerpoint/2010/main" val="31654981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23710" r="23710"/>
          <a:stretch/>
        </p:blipFill>
        <p:spPr>
          <a:xfrm>
            <a:off x="8349814" y="1616307"/>
            <a:ext cx="3729409" cy="3729416"/>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133111" y="405092"/>
            <a:ext cx="9870509" cy="6151846"/>
          </a:xfrm>
        </p:spPr>
        <p:txBody>
          <a:bodyPr>
            <a:normAutofit fontScale="40000" lnSpcReduction="20000"/>
          </a:bodyPr>
          <a:lstStyle/>
          <a:p>
            <a:pPr>
              <a:lnSpc>
                <a:spcPct val="120000"/>
              </a:lnSpc>
            </a:pPr>
            <a:endParaRPr lang="en-US" sz="8000" b="1" cap="none" dirty="0">
              <a:solidFill>
                <a:schemeClr val="bg1"/>
              </a:solidFill>
            </a:endParaRPr>
          </a:p>
          <a:p>
            <a:pPr>
              <a:lnSpc>
                <a:spcPct val="120000"/>
              </a:lnSpc>
            </a:pPr>
            <a:r>
              <a:rPr lang="en-US" sz="8000" b="1" cap="none" dirty="0">
                <a:solidFill>
                  <a:schemeClr val="bg1"/>
                </a:solidFill>
              </a:rPr>
              <a:t>    </a:t>
            </a:r>
            <a:r>
              <a:rPr lang="en-US" sz="8000" cap="none" dirty="0">
                <a:solidFill>
                  <a:schemeClr val="bg1"/>
                </a:solidFill>
              </a:rPr>
              <a:t>O God, make speed to save us;</a:t>
            </a:r>
          </a:p>
          <a:p>
            <a:pPr>
              <a:lnSpc>
                <a:spcPct val="120000"/>
              </a:lnSpc>
            </a:pPr>
            <a:r>
              <a:rPr lang="en-US" sz="8000" b="1" cap="none" dirty="0">
                <a:solidFill>
                  <a:schemeClr val="bg1"/>
                </a:solidFill>
              </a:rPr>
              <a:t>    O Lord, make haste to help us.</a:t>
            </a:r>
          </a:p>
          <a:p>
            <a:pPr>
              <a:lnSpc>
                <a:spcPct val="120000"/>
              </a:lnSpc>
            </a:pPr>
            <a:endParaRPr lang="en-US" sz="8000" b="1" cap="none" dirty="0">
              <a:solidFill>
                <a:schemeClr val="bg1"/>
              </a:solidFill>
            </a:endParaRPr>
          </a:p>
          <a:p>
            <a:pPr>
              <a:lnSpc>
                <a:spcPct val="120000"/>
              </a:lnSpc>
            </a:pPr>
            <a:r>
              <a:rPr lang="en-US" sz="8000" b="1" cap="none" dirty="0">
                <a:solidFill>
                  <a:schemeClr val="bg1"/>
                </a:solidFill>
              </a:rPr>
              <a:t>    </a:t>
            </a:r>
            <a:r>
              <a:rPr lang="en-US" sz="8000" cap="none" dirty="0">
                <a:solidFill>
                  <a:schemeClr val="bg1"/>
                </a:solidFill>
              </a:rPr>
              <a:t>Glory be to the Father, and to the Son : </a:t>
            </a:r>
            <a:br>
              <a:rPr lang="en-US" sz="8000" cap="none" dirty="0">
                <a:solidFill>
                  <a:schemeClr val="bg1"/>
                </a:solidFill>
              </a:rPr>
            </a:br>
            <a:r>
              <a:rPr lang="en-US" sz="8000" cap="none" dirty="0">
                <a:solidFill>
                  <a:schemeClr val="bg1"/>
                </a:solidFill>
              </a:rPr>
              <a:t>    and to the Holy Ghost;</a:t>
            </a:r>
          </a:p>
          <a:p>
            <a:pPr>
              <a:lnSpc>
                <a:spcPct val="120000"/>
              </a:lnSpc>
            </a:pPr>
            <a:r>
              <a:rPr lang="en-US" sz="8000" b="1" cap="none" dirty="0">
                <a:solidFill>
                  <a:schemeClr val="bg1"/>
                </a:solidFill>
              </a:rPr>
              <a:t>	As it was in the beginning, is now, </a:t>
            </a:r>
            <a:br>
              <a:rPr lang="en-US" sz="8000" b="1" cap="none" dirty="0">
                <a:solidFill>
                  <a:schemeClr val="bg1"/>
                </a:solidFill>
              </a:rPr>
            </a:br>
            <a:r>
              <a:rPr lang="en-US" sz="8000" b="1" cap="none" dirty="0">
                <a:solidFill>
                  <a:schemeClr val="bg1"/>
                </a:solidFill>
              </a:rPr>
              <a:t>	and ever shall be : world without end. Amen.</a:t>
            </a:r>
          </a:p>
          <a:p>
            <a:pPr>
              <a:lnSpc>
                <a:spcPct val="120000"/>
              </a:lnSpc>
            </a:pPr>
            <a:r>
              <a:rPr lang="en-US" sz="8000" b="1" cap="none" dirty="0">
                <a:solidFill>
                  <a:schemeClr val="bg1"/>
                </a:solidFill>
              </a:rPr>
              <a:t>	</a:t>
            </a:r>
            <a:r>
              <a:rPr lang="en-US" sz="8000" cap="none" dirty="0">
                <a:solidFill>
                  <a:schemeClr val="bg1"/>
                </a:solidFill>
              </a:rPr>
              <a:t>Praise ye the Lord</a:t>
            </a:r>
          </a:p>
          <a:p>
            <a:pPr>
              <a:lnSpc>
                <a:spcPct val="120000"/>
              </a:lnSpc>
            </a:pPr>
            <a:r>
              <a:rPr lang="en-US" sz="8000" b="1" cap="none" dirty="0">
                <a:solidFill>
                  <a:schemeClr val="bg1"/>
                </a:solidFill>
              </a:rPr>
              <a:t>	The Lord's Name be praised.</a:t>
            </a:r>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Responses</a:t>
            </a:r>
          </a:p>
        </p:txBody>
      </p:sp>
    </p:spTree>
    <p:extLst>
      <p:ext uri="{BB962C8B-B14F-4D97-AF65-F5344CB8AC3E}">
        <p14:creationId xmlns:p14="http://schemas.microsoft.com/office/powerpoint/2010/main" val="317895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275573" y="400834"/>
            <a:ext cx="11916427" cy="6237518"/>
          </a:xfrm>
        </p:spPr>
        <p:txBody>
          <a:bodyPr>
            <a:noAutofit/>
          </a:bodyPr>
          <a:lstStyle/>
          <a:p>
            <a:pPr>
              <a:lnSpc>
                <a:spcPct val="120000"/>
              </a:lnSpc>
            </a:pPr>
            <a:r>
              <a:rPr lang="en-US" sz="2400" b="1" cap="none" dirty="0"/>
              <a:t>PSALM 134</a:t>
            </a:r>
          </a:p>
          <a:p>
            <a:pPr>
              <a:lnSpc>
                <a:spcPct val="120000"/>
              </a:lnSpc>
            </a:pPr>
            <a:r>
              <a:rPr lang="en-US" sz="2400" cap="none" dirty="0"/>
              <a:t>BEHOLD now, praise the Lord: all ye servants of the Lord;</a:t>
            </a:r>
          </a:p>
          <a:p>
            <a:pPr>
              <a:lnSpc>
                <a:spcPct val="120000"/>
              </a:lnSpc>
            </a:pPr>
            <a:r>
              <a:rPr lang="en-US" sz="2400" b="1" cap="none" dirty="0"/>
              <a:t>  2 Ye that by night stand in the house of the Lord : even in the courts of the house of our God.</a:t>
            </a:r>
          </a:p>
          <a:p>
            <a:pPr>
              <a:lnSpc>
                <a:spcPct val="120000"/>
              </a:lnSpc>
            </a:pPr>
            <a:r>
              <a:rPr lang="en-US" sz="2400" b="1" cap="none" dirty="0"/>
              <a:t>  </a:t>
            </a:r>
            <a:r>
              <a:rPr lang="en-US" sz="2400" cap="none" dirty="0"/>
              <a:t>3 Lift up your hands in the sanctuary : and praise the Lord.</a:t>
            </a:r>
          </a:p>
          <a:p>
            <a:pPr>
              <a:lnSpc>
                <a:spcPct val="120000"/>
              </a:lnSpc>
            </a:pPr>
            <a:r>
              <a:rPr lang="en-US" sz="2400" b="1" cap="none" dirty="0"/>
              <a:t>  4 The Lord that made heaven and earth give thee blessing out of Sion.</a:t>
            </a:r>
          </a:p>
          <a:p>
            <a:pPr>
              <a:lnSpc>
                <a:spcPct val="120000"/>
              </a:lnSpc>
            </a:pPr>
            <a:r>
              <a:rPr lang="en-US" sz="2400" b="1" cap="none" dirty="0"/>
              <a:t>  Glory be to the Father, and to the Son : and to the Holy Ghost;</a:t>
            </a:r>
            <a:br>
              <a:rPr lang="en-US" sz="2400" b="1" cap="none" dirty="0"/>
            </a:br>
            <a:r>
              <a:rPr lang="en-US" sz="2400" b="1" cap="none" dirty="0"/>
              <a:t>  As it was in the beginning, is now, and ever shall be : world without end. Amen.</a:t>
            </a:r>
            <a:endParaRPr lang="en-US" sz="2400" b="1" i="1" cap="none" dirty="0"/>
          </a:p>
        </p:txBody>
      </p:sp>
    </p:spTree>
    <p:extLst>
      <p:ext uri="{BB962C8B-B14F-4D97-AF65-F5344CB8AC3E}">
        <p14:creationId xmlns:p14="http://schemas.microsoft.com/office/powerpoint/2010/main" val="2328443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919F73-B6C2-4A43-95E2-833EC48925FE}">
  <ds:schemaRefs>
    <ds:schemaRef ds:uri="http://purl.org/dc/dcmitype/"/>
    <ds:schemaRef ds:uri="http://purl.org/dc/terms/"/>
    <ds:schemaRef ds:uri="http://schemas.openxmlformats.org/package/2006/metadata/core-properties"/>
    <ds:schemaRef ds:uri="16c05727-aa75-4e4a-9b5f-8a80a1165891"/>
    <ds:schemaRef ds:uri="http://schemas.microsoft.com/office/infopath/2007/PartnerControls"/>
    <ds:schemaRef ds:uri="http://schemas.microsoft.com/office/2006/documentManagement/types"/>
    <ds:schemaRef ds:uri="http://www.w3.org/XML/1998/namespace"/>
    <ds:schemaRef ds:uri="71af3243-3dd4-4a8d-8c0d-dd76da1f02a5"/>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8E00D1-8EA3-4E42-801D-0253E1EAF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1395</TotalTime>
  <Words>2140</Words>
  <Application>Microsoft Office PowerPoint</Application>
  <PresentationFormat>Widescreen</PresentationFormat>
  <Paragraphs>140</Paragraphs>
  <Slides>24</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Century Schoolbook, Georgia, serif</vt:lpstr>
      <vt:lpstr>Century, Century Schoolbook, Georgia</vt:lpstr>
      <vt:lpstr>Wingdings 3</vt:lpstr>
      <vt:lpstr>Ion Boardroom</vt:lpstr>
      <vt:lpstr>Compline Thursday 1 April 2021 Maundy Thursday</vt:lpstr>
      <vt:lpstr>PowerPoint Presentation</vt:lpstr>
      <vt:lpstr>PowerPoint Presentation</vt:lpstr>
      <vt:lpstr>PowerPoint Presentation</vt:lpstr>
      <vt:lpstr>Confession</vt:lpstr>
      <vt:lpstr>Confession</vt:lpstr>
      <vt:lpstr>Absolution</vt:lpstr>
      <vt:lpstr>PowerPoint Presentation</vt:lpstr>
      <vt:lpstr>PowerPoint Presentation</vt:lpstr>
      <vt:lpstr>PowerPoint Presentation</vt:lpstr>
      <vt:lpstr>PowerPoint Presentation</vt:lpstr>
      <vt:lpstr>PowerPoint Presentation</vt:lpstr>
      <vt:lpstr>A Reflection for Maundy Thursday</vt:lpstr>
      <vt:lpstr>The Responses</vt:lpstr>
      <vt:lpstr>Nunc Dimittis</vt:lpstr>
      <vt:lpstr>The Apostles Creed</vt:lpstr>
      <vt:lpstr>The Prayers</vt:lpstr>
      <vt:lpstr>The responses</vt:lpstr>
      <vt:lpstr>2. The responses</vt:lpstr>
      <vt:lpstr>The collects</vt:lpstr>
      <vt:lpstr>Collects…..</vt:lpstr>
      <vt:lpstr>Collects………..</vt:lpstr>
      <vt:lpstr>Closing prayers………..</vt:lpstr>
      <vt:lpstr>Closing music………..  One Bread, One Body written by St Louis Jesuits, sung by Marilla 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Evensong Sunday 17 January 2021 Conversion of Paul</dc:title>
  <dc:creator>reuben preston</dc:creator>
  <cp:lastModifiedBy>reuben preston</cp:lastModifiedBy>
  <cp:revision>60</cp:revision>
  <dcterms:created xsi:type="dcterms:W3CDTF">2021-01-21T13:17:29Z</dcterms:created>
  <dcterms:modified xsi:type="dcterms:W3CDTF">2021-03-24T12:13:17Z</dcterms:modified>
</cp:coreProperties>
</file>